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7" r:id="rId2"/>
    <p:sldId id="272" r:id="rId3"/>
    <p:sldId id="321" r:id="rId4"/>
    <p:sldId id="322" r:id="rId5"/>
    <p:sldId id="324" r:id="rId6"/>
    <p:sldId id="325" r:id="rId7"/>
    <p:sldId id="326" r:id="rId8"/>
    <p:sldId id="327" r:id="rId9"/>
    <p:sldId id="328" r:id="rId10"/>
    <p:sldId id="330" r:id="rId11"/>
    <p:sldId id="331" r:id="rId12"/>
    <p:sldId id="334" r:id="rId13"/>
    <p:sldId id="333" r:id="rId14"/>
    <p:sldId id="345" r:id="rId15"/>
    <p:sldId id="335" r:id="rId16"/>
    <p:sldId id="342" r:id="rId17"/>
    <p:sldId id="336" r:id="rId18"/>
    <p:sldId id="340" r:id="rId19"/>
    <p:sldId id="337" r:id="rId20"/>
    <p:sldId id="27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7" d="100"/>
          <a:sy n="57" d="100"/>
        </p:scale>
        <p:origin x="6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F9170-D912-46A2-828E-7FA7873173C7}" type="datetimeFigureOut">
              <a:rPr lang="nl-NL" smtClean="0"/>
              <a:t>27-3-2018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F64CC-AF2A-475D-87EA-4867CF5CC982}" type="slidenum">
              <a:rPr lang="nl-NL" smtClean="0"/>
              <a:t>‹nr.›</a:t>
            </a:fld>
            <a:endParaRPr lang="nl-NL"/>
          </a:p>
        </p:txBody>
      </p:sp>
    </p:spTree>
    <p:extLst>
      <p:ext uri="{BB962C8B-B14F-4D97-AF65-F5344CB8AC3E}">
        <p14:creationId xmlns:p14="http://schemas.microsoft.com/office/powerpoint/2010/main" val="36177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EA6FC7-9FCF-40AD-9A08-AE7477073FAE}" type="slidenum">
              <a:rPr lang="en-US"/>
              <a:pPr/>
              <a:t>2</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xfrm>
            <a:off x="914400" y="4343400"/>
            <a:ext cx="5029200" cy="4114800"/>
          </a:xfrm>
        </p:spPr>
        <p:txBody>
          <a:bodyPr/>
          <a:lstStyle/>
          <a:p>
            <a:endParaRPr lang="nl-NL"/>
          </a:p>
        </p:txBody>
      </p:sp>
    </p:spTree>
    <p:extLst>
      <p:ext uri="{BB962C8B-B14F-4D97-AF65-F5344CB8AC3E}">
        <p14:creationId xmlns:p14="http://schemas.microsoft.com/office/powerpoint/2010/main" val="669077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7CFAF32-CC8B-4BD1-9705-3F34DFBA7ED6}" type="slidenum">
              <a:rPr lang="nl-NL" smtClean="0"/>
              <a:t>20</a:t>
            </a:fld>
            <a:endParaRPr lang="nl-NL" dirty="0"/>
          </a:p>
        </p:txBody>
      </p:sp>
    </p:spTree>
    <p:extLst>
      <p:ext uri="{BB962C8B-B14F-4D97-AF65-F5344CB8AC3E}">
        <p14:creationId xmlns:p14="http://schemas.microsoft.com/office/powerpoint/2010/main" val="151839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Gis is ontstaan in de eerste WO</a:t>
            </a:r>
            <a:r>
              <a:rPr lang="nl-NL" baseline="0" dirty="0" smtClean="0"/>
              <a:t> om operaties voor te bereiden, toen werd het terrein gebrandschilderd op meerdere glasplaten en dan over elkaar gelegd. N</a:t>
            </a:r>
          </a:p>
          <a:p>
            <a:r>
              <a:rPr lang="nl-NL" baseline="0" dirty="0" smtClean="0"/>
              <a:t>Pas in de jaren 80 toen de PC in opmars was is GIS pas doorontwikkeld, er kwamen grote server met data, programmatuur werd gemaakt voor specifieke doelgroep en door komst van het internet werden de gegevens voor iedereen beschikbaar. Een echt gebruiksvriendelijk programma is er pas een jaar of 15.</a:t>
            </a:r>
            <a:endParaRPr lang="nl-NL" dirty="0"/>
          </a:p>
        </p:txBody>
      </p:sp>
      <p:sp>
        <p:nvSpPr>
          <p:cNvPr id="4" name="Tijdelijke aanduiding voor dianummer 3"/>
          <p:cNvSpPr>
            <a:spLocks noGrp="1"/>
          </p:cNvSpPr>
          <p:nvPr>
            <p:ph type="sldNum" sz="quarter" idx="10"/>
          </p:nvPr>
        </p:nvSpPr>
        <p:spPr/>
        <p:txBody>
          <a:bodyPr/>
          <a:lstStyle/>
          <a:p>
            <a:fld id="{B7CFAF32-CC8B-4BD1-9705-3F34DFBA7ED6}" type="slidenum">
              <a:rPr lang="nl-NL" smtClean="0"/>
              <a:t>11</a:t>
            </a:fld>
            <a:endParaRPr lang="nl-NL" dirty="0"/>
          </a:p>
        </p:txBody>
      </p:sp>
    </p:spTree>
    <p:extLst>
      <p:ext uri="{BB962C8B-B14F-4D97-AF65-F5344CB8AC3E}">
        <p14:creationId xmlns:p14="http://schemas.microsoft.com/office/powerpoint/2010/main" val="4245365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u="sng" kern="1200" dirty="0" smtClean="0">
                <a:solidFill>
                  <a:schemeClr val="tx1"/>
                </a:solidFill>
                <a:effectLst/>
                <a:latin typeface="+mn-lt"/>
                <a:ea typeface="+mn-ea"/>
                <a:cs typeface="+mn-cs"/>
              </a:rPr>
              <a:t>Data verzamelen:  </a:t>
            </a:r>
            <a:r>
              <a:rPr lang="nl-NL" sz="1200" kern="1200" dirty="0" smtClean="0">
                <a:solidFill>
                  <a:schemeClr val="tx1"/>
                </a:solidFill>
                <a:effectLst/>
                <a:latin typeface="+mn-lt"/>
                <a:ea typeface="+mn-ea"/>
                <a:cs typeface="+mn-cs"/>
              </a:rPr>
              <a:t>Met GIS kun je geografische (coördinaat) en tabel (attribuut) data verzamelen en inlezen. </a:t>
            </a:r>
          </a:p>
          <a:p>
            <a:r>
              <a:rPr lang="nl-NL" sz="1200" u="sng" kern="1200" dirty="0" smtClean="0">
                <a:solidFill>
                  <a:schemeClr val="tx1"/>
                </a:solidFill>
                <a:effectLst/>
                <a:latin typeface="+mn-lt"/>
                <a:ea typeface="+mn-ea"/>
                <a:cs typeface="+mn-cs"/>
              </a:rPr>
              <a:t>Data opslaan: </a:t>
            </a:r>
            <a:r>
              <a:rPr lang="nl-NL" sz="1200" kern="1200" dirty="0" smtClean="0">
                <a:solidFill>
                  <a:schemeClr val="tx1"/>
                </a:solidFill>
                <a:effectLst/>
                <a:latin typeface="+mn-lt"/>
                <a:ea typeface="+mn-ea"/>
                <a:cs typeface="+mn-cs"/>
              </a:rPr>
              <a:t>2 datamodellen voor het opslaan van geografische data – vector en raster. </a:t>
            </a:r>
          </a:p>
          <a:p>
            <a:r>
              <a:rPr lang="nl-NL" sz="1200" u="sng" kern="1200" dirty="0" smtClean="0">
                <a:solidFill>
                  <a:schemeClr val="tx1"/>
                </a:solidFill>
                <a:effectLst/>
                <a:latin typeface="+mn-lt"/>
                <a:ea typeface="+mn-ea"/>
                <a:cs typeface="+mn-cs"/>
              </a:rPr>
              <a:t>Data analyseren</a:t>
            </a:r>
            <a:endParaRPr lang="nl-NL" sz="1200" kern="1200" dirty="0" smtClean="0">
              <a:solidFill>
                <a:schemeClr val="tx1"/>
              </a:solidFill>
              <a:effectLst/>
              <a:latin typeface="+mn-lt"/>
              <a:ea typeface="+mn-ea"/>
              <a:cs typeface="+mn-cs"/>
            </a:endParaRPr>
          </a:p>
          <a:p>
            <a:r>
              <a:rPr lang="nl-NL" sz="1200" u="sng" kern="1200" dirty="0" smtClean="0">
                <a:solidFill>
                  <a:schemeClr val="tx1"/>
                </a:solidFill>
                <a:effectLst/>
                <a:latin typeface="+mn-lt"/>
                <a:ea typeface="+mn-ea"/>
                <a:cs typeface="+mn-cs"/>
              </a:rPr>
              <a:t>Kaarten en grafieken maken: data weergeven: </a:t>
            </a:r>
            <a:r>
              <a:rPr lang="nl-NL" sz="1200" kern="1200" dirty="0" smtClean="0">
                <a:solidFill>
                  <a:schemeClr val="tx1"/>
                </a:solidFill>
                <a:effectLst/>
                <a:latin typeface="+mn-lt"/>
                <a:ea typeface="+mn-ea"/>
                <a:cs typeface="+mn-cs"/>
              </a:rPr>
              <a:t>kaarten en grafieken te maken, gebruikmakend van verscheidene kleuren en symbolen</a:t>
            </a:r>
          </a:p>
          <a:p>
            <a:endParaRPr lang="nl-NL" dirty="0"/>
          </a:p>
        </p:txBody>
      </p:sp>
      <p:sp>
        <p:nvSpPr>
          <p:cNvPr id="4" name="Tijdelijke aanduiding voor dianummer 3"/>
          <p:cNvSpPr>
            <a:spLocks noGrp="1"/>
          </p:cNvSpPr>
          <p:nvPr>
            <p:ph type="sldNum" sz="quarter" idx="10"/>
          </p:nvPr>
        </p:nvSpPr>
        <p:spPr/>
        <p:txBody>
          <a:bodyPr/>
          <a:lstStyle/>
          <a:p>
            <a:fld id="{B7CFAF32-CC8B-4BD1-9705-3F34DFBA7ED6}" type="slidenum">
              <a:rPr lang="nl-NL" smtClean="0"/>
              <a:t>12</a:t>
            </a:fld>
            <a:endParaRPr lang="nl-NL" dirty="0"/>
          </a:p>
        </p:txBody>
      </p:sp>
    </p:spTree>
    <p:extLst>
      <p:ext uri="{BB962C8B-B14F-4D97-AF65-F5344CB8AC3E}">
        <p14:creationId xmlns:p14="http://schemas.microsoft.com/office/powerpoint/2010/main" val="5496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database gegevens van de tabellen, en het kaartbeeld, vormen samen de GIS-data. Oftewel een GIS-project. We werken in GIS met een coördinatenstelsel, met x, y- coördinaten. In NL kennen we het </a:t>
            </a:r>
            <a:r>
              <a:rPr lang="nl-NL" dirty="0" err="1"/>
              <a:t>Rijksdriehoeksstelsel</a:t>
            </a:r>
            <a:r>
              <a:rPr lang="nl-NL" dirty="0"/>
              <a:t>.  </a:t>
            </a:r>
          </a:p>
        </p:txBody>
      </p:sp>
      <p:sp>
        <p:nvSpPr>
          <p:cNvPr id="4" name="Tijdelijke aanduiding voor dianummer 3"/>
          <p:cNvSpPr>
            <a:spLocks noGrp="1"/>
          </p:cNvSpPr>
          <p:nvPr>
            <p:ph type="sldNum" sz="quarter" idx="10"/>
          </p:nvPr>
        </p:nvSpPr>
        <p:spPr/>
        <p:txBody>
          <a:bodyPr/>
          <a:lstStyle/>
          <a:p>
            <a:fld id="{B7CFAF32-CC8B-4BD1-9705-3F34DFBA7ED6}" type="slidenum">
              <a:rPr lang="nl-NL" smtClean="0"/>
              <a:t>13</a:t>
            </a:fld>
            <a:endParaRPr lang="nl-NL" dirty="0"/>
          </a:p>
        </p:txBody>
      </p:sp>
    </p:spTree>
    <p:extLst>
      <p:ext uri="{BB962C8B-B14F-4D97-AF65-F5344CB8AC3E}">
        <p14:creationId xmlns:p14="http://schemas.microsoft.com/office/powerpoint/2010/main" val="1831495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Gis is ontwikkeld</a:t>
            </a:r>
            <a:r>
              <a:rPr lang="nl-NL" baseline="0" dirty="0" smtClean="0"/>
              <a:t> voor veel doelgroepen, naast watermanagement, bosbouw en natuurbeheer wordt gis ook toegepast in de financiële wereld, of bij de bouwkunde. Zelfs winkels maken gebruik van een GIS systeem, elke keer als je iets koopt en er wordt gevraagd om je postcode is dat om te kijken waar de klanten vandaan komen.</a:t>
            </a:r>
            <a:endParaRPr lang="nl-NL" dirty="0"/>
          </a:p>
        </p:txBody>
      </p:sp>
      <p:sp>
        <p:nvSpPr>
          <p:cNvPr id="4" name="Tijdelijke aanduiding voor dianummer 3"/>
          <p:cNvSpPr>
            <a:spLocks noGrp="1"/>
          </p:cNvSpPr>
          <p:nvPr>
            <p:ph type="sldNum" sz="quarter" idx="10"/>
          </p:nvPr>
        </p:nvSpPr>
        <p:spPr/>
        <p:txBody>
          <a:bodyPr/>
          <a:lstStyle/>
          <a:p>
            <a:fld id="{B7CFAF32-CC8B-4BD1-9705-3F34DFBA7ED6}" type="slidenum">
              <a:rPr lang="nl-NL" smtClean="0"/>
              <a:t>15</a:t>
            </a:fld>
            <a:endParaRPr lang="nl-NL"/>
          </a:p>
        </p:txBody>
      </p:sp>
    </p:spTree>
    <p:extLst>
      <p:ext uri="{BB962C8B-B14F-4D97-AF65-F5344CB8AC3E}">
        <p14:creationId xmlns:p14="http://schemas.microsoft.com/office/powerpoint/2010/main" val="1555695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EA6FC7-9FCF-40AD-9A08-AE7477073FAE}" type="slidenum">
              <a:rPr lang="en-US"/>
              <a:pPr/>
              <a:t>16</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xfrm>
            <a:off x="914400" y="4343400"/>
            <a:ext cx="5029200" cy="4114800"/>
          </a:xfrm>
        </p:spPr>
        <p:txBody>
          <a:bodyPr/>
          <a:lstStyle/>
          <a:p>
            <a:endParaRPr lang="nl-NL"/>
          </a:p>
        </p:txBody>
      </p:sp>
    </p:spTree>
    <p:extLst>
      <p:ext uri="{BB962C8B-B14F-4D97-AF65-F5344CB8AC3E}">
        <p14:creationId xmlns:p14="http://schemas.microsoft.com/office/powerpoint/2010/main" val="215522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Een GIS is opgebouwd uit verschillende lagen, elke laag verteld weer iets</a:t>
            </a:r>
            <a:r>
              <a:rPr lang="nl-NL" baseline="0" dirty="0" smtClean="0"/>
              <a:t> anders over het terrein, bijvoorbeeld hoogtes of landgebruik. Maak ook lanen of bijzondere elementen zoals stuwen of bruggen. Er zijn ook 2 verschillende soorten dat, raster en vector. Rasterdata is meestal in km hokken. Vector dat is veel specifieker, gaat over 1 onderwerp</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A867F4CD-1B04-47DF-AC4A-0C712585D73F}" type="slidenum">
              <a:rPr lang="nl-NL" smtClean="0"/>
              <a:t>17</a:t>
            </a:fld>
            <a:endParaRPr lang="nl-NL"/>
          </a:p>
        </p:txBody>
      </p:sp>
    </p:spTree>
    <p:extLst>
      <p:ext uri="{BB962C8B-B14F-4D97-AF65-F5344CB8AC3E}">
        <p14:creationId xmlns:p14="http://schemas.microsoft.com/office/powerpoint/2010/main" val="855611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EDA62-EDF4-4AA6-9FFD-F3F8FB66E778}" type="slidenum">
              <a:rPr lang="en-US"/>
              <a:pPr/>
              <a:t>18</a:t>
            </a:fld>
            <a:endParaRPr lang="en-US"/>
          </a:p>
        </p:txBody>
      </p:sp>
      <p:sp>
        <p:nvSpPr>
          <p:cNvPr id="33794" name="Rectangle 2"/>
          <p:cNvSpPr>
            <a:spLocks noGrp="1" noRot="1" noChangeAspect="1" noChangeArrowheads="1" noTextEdit="1"/>
          </p:cNvSpPr>
          <p:nvPr>
            <p:ph type="sldImg"/>
          </p:nvPr>
        </p:nvSpPr>
        <p:spPr>
          <a:xfrm>
            <a:off x="379413" y="685800"/>
            <a:ext cx="6096000" cy="3429000"/>
          </a:xfrm>
          <a:ln/>
        </p:spPr>
      </p:sp>
      <p:sp>
        <p:nvSpPr>
          <p:cNvPr id="33795" name="Rectangle 3"/>
          <p:cNvSpPr>
            <a:spLocks noGrp="1" noChangeArrowheads="1"/>
          </p:cNvSpPr>
          <p:nvPr>
            <p:ph type="body" idx="1"/>
          </p:nvPr>
        </p:nvSpPr>
        <p:spPr>
          <a:xfrm>
            <a:off x="914400" y="4419600"/>
            <a:ext cx="5029200" cy="4114800"/>
          </a:xfrm>
        </p:spPr>
        <p:txBody>
          <a:bodyPr/>
          <a:lstStyle/>
          <a:p>
            <a:pPr marL="282575" indent="-282575"/>
            <a:r>
              <a:rPr lang="nl-NL" b="1">
                <a:latin typeface="Trebuchet MS" pitchFamily="34" charset="0"/>
              </a:rPr>
              <a:t>Vectordata</a:t>
            </a:r>
          </a:p>
          <a:p>
            <a:pPr marL="282575" indent="-282575"/>
            <a:r>
              <a:rPr lang="nl-NL">
                <a:latin typeface="Trebuchet MS" pitchFamily="34" charset="0"/>
              </a:rPr>
              <a:t>	De verschillende type vectorformaten zijn:</a:t>
            </a:r>
          </a:p>
          <a:p>
            <a:pPr marL="282575" indent="-282575">
              <a:buFontTx/>
              <a:buAutoNum type="arabicPeriod"/>
            </a:pPr>
            <a:r>
              <a:rPr lang="nl-NL">
                <a:latin typeface="Trebuchet MS" pitchFamily="34" charset="0"/>
              </a:rPr>
              <a:t>punten, die gecombineerd </a:t>
            </a:r>
          </a:p>
          <a:p>
            <a:pPr marL="282575" indent="-282575">
              <a:buFontTx/>
              <a:buAutoNum type="arabicPeriod"/>
            </a:pPr>
            <a:r>
              <a:rPr lang="nl-NL">
                <a:latin typeface="Trebuchet MS" pitchFamily="34" charset="0"/>
              </a:rPr>
              <a:t>lijnen vormen, die gecombineerd </a:t>
            </a:r>
          </a:p>
          <a:p>
            <a:pPr marL="282575" indent="-282575">
              <a:buFontTx/>
              <a:buAutoNum type="arabicPeriod"/>
            </a:pPr>
            <a:r>
              <a:rPr lang="nl-NL">
                <a:latin typeface="Trebuchet MS" pitchFamily="34" charset="0"/>
              </a:rPr>
              <a:t>vlakken vormen. </a:t>
            </a:r>
          </a:p>
          <a:p>
            <a:pPr marL="282575" indent="-282575">
              <a:buFontTx/>
              <a:buAutoNum type="arabicPeriod"/>
            </a:pPr>
            <a:endParaRPr lang="nl-NL">
              <a:latin typeface="Trebuchet MS" pitchFamily="34" charset="0"/>
            </a:endParaRPr>
          </a:p>
          <a:p>
            <a:pPr marL="282575" indent="-282575"/>
            <a:r>
              <a:rPr lang="nl-NL">
                <a:latin typeface="Trebuchet MS" pitchFamily="34" charset="0"/>
              </a:rPr>
              <a:t>	Elk vectorformaat geeft een type object weer, ieder type formaat kan ook beschrijvende informatie (attributen) opslaan.</a:t>
            </a:r>
          </a:p>
        </p:txBody>
      </p:sp>
    </p:spTree>
    <p:extLst>
      <p:ext uri="{BB962C8B-B14F-4D97-AF65-F5344CB8AC3E}">
        <p14:creationId xmlns:p14="http://schemas.microsoft.com/office/powerpoint/2010/main" val="140208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7CFAF32-CC8B-4BD1-9705-3F34DFBA7ED6}" type="slidenum">
              <a:rPr lang="nl-NL" smtClean="0"/>
              <a:t>19</a:t>
            </a:fld>
            <a:endParaRPr lang="nl-NL" dirty="0"/>
          </a:p>
        </p:txBody>
      </p:sp>
    </p:spTree>
    <p:extLst>
      <p:ext uri="{BB962C8B-B14F-4D97-AF65-F5344CB8AC3E}">
        <p14:creationId xmlns:p14="http://schemas.microsoft.com/office/powerpoint/2010/main" val="2046297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nl-NL" smtClean="0"/>
              <a:t>Klik om de stijl te bewerken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3/27/2018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nl-NL" smtClean="0"/>
              <a:t>Klik om de stijl te bewerken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18C79C5D-2A6F-F04D-97DA-BEF2467B64E4}" type="datetimeFigureOut">
              <a:rPr lang="en-US" dirty="0"/>
              <a:pPr/>
              <a:t>3/27/2018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nl-NL" smtClean="0"/>
              <a:t>Klik om de stijl te bewerken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nl-NL" smtClean="0"/>
              <a:t>Klik om de modelstijlen te bewerken</a:t>
            </a:r>
          </a:p>
        </p:txBody>
      </p:sp>
      <p:sp>
        <p:nvSpPr>
          <p:cNvPr id="4" name="Date Placeholder 3"/>
          <p:cNvSpPr>
            <a:spLocks noGrp="1"/>
          </p:cNvSpPr>
          <p:nvPr>
            <p:ph type="dt" sz="half" idx="10"/>
          </p:nvPr>
        </p:nvSpPr>
        <p:spPr/>
        <p:txBody>
          <a:bodyPr/>
          <a:lstStyle/>
          <a:p>
            <a:fld id="{8DFA1846-DA80-1C48-A609-854EA85C59AD}" type="datetimeFigureOut">
              <a:rPr lang="en-US" dirty="0"/>
              <a:pPr/>
              <a:t>3/27/2018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nl-NL" smtClean="0"/>
              <a:t>Klik om de stijl te bewerken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nl-NL" smtClean="0"/>
              <a:t>Klik om de modelstijlen te bewerken</a:t>
            </a:r>
          </a:p>
        </p:txBody>
      </p:sp>
      <p:sp>
        <p:nvSpPr>
          <p:cNvPr id="2" name="Date Placeholder 1"/>
          <p:cNvSpPr>
            <a:spLocks noGrp="1"/>
          </p:cNvSpPr>
          <p:nvPr>
            <p:ph type="dt" sz="half" idx="10"/>
          </p:nvPr>
        </p:nvSpPr>
        <p:spPr/>
        <p:txBody>
          <a:bodyPr/>
          <a:lstStyle/>
          <a:p>
            <a:fld id="{FBF54567-0DE4-3F47-BF90-CB84690072F9}" type="datetimeFigureOut">
              <a:rPr lang="en-US" dirty="0"/>
              <a:pPr/>
              <a:t>3/27/2018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3/27/2018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3/27/2018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nl-NL" smtClean="0"/>
              <a:t>Klik om de stijl te bewerken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3/27/2018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nl-NL" smtClean="0"/>
              <a:t>Klik om de stijl te bewerken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8DFA1846-DA80-1C48-A609-854EA85C59AD}" type="datetimeFigureOut">
              <a:rPr lang="en-US" dirty="0"/>
              <a:pPr/>
              <a:t>3/27/2018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3/27/2018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3/27/2018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3/27/2018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3/27/2018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nl-NL" smtClean="0"/>
              <a:t>Klik om de stijl te bewerken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D0DF5E60-9974-AC48-9591-99C2BB44B7CF}" type="datetimeFigureOut">
              <a:rPr lang="en-US" dirty="0"/>
              <a:pPr/>
              <a:t>3/27/2018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nl-NL" smtClean="0"/>
              <a:t>Klik om de stijl te bewerken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3/27/2018</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nl-NL" smtClean="0"/>
              <a:t>Klik om de stijl te bewerken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3/27/2018</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www.google.nl/url?sa=i&amp;rct=j&amp;q=&amp;esrc=s&amp;frm=1&amp;source=images&amp;cd=&amp;cad=rja&amp;docid=Ef6gKUQamrFufM&amp;tbnid=iN_PfXPY99vCoM:&amp;ved=0CAUQjRw&amp;url=http://www.sspinnovations.com/blog/2012/06/04/arcgis-online-101-and-why-you-should-care&amp;ei=khU3UdWiDZSZ0QWwvIDQBw&amp;bvm=bv.43287494,d.ZWU&amp;psig=AFQjCNHNpJKQkoJlf8evvV26TFP2G2Pz4A&amp;ust=136265088583429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2.bin"/><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10001" y="1474905"/>
            <a:ext cx="10572000" cy="2971051"/>
          </a:xfrm>
        </p:spPr>
        <p:txBody>
          <a:bodyPr/>
          <a:lstStyle/>
          <a:p>
            <a:r>
              <a:rPr lang="nl-NL" dirty="0" smtClean="0"/>
              <a:t>Introductie in GIS</a:t>
            </a:r>
            <a:endParaRPr lang="nl-NL" dirty="0"/>
          </a:p>
        </p:txBody>
      </p:sp>
      <p:sp>
        <p:nvSpPr>
          <p:cNvPr id="3" name="Ondertitel 2"/>
          <p:cNvSpPr>
            <a:spLocks noGrp="1"/>
          </p:cNvSpPr>
          <p:nvPr>
            <p:ph type="subTitle" idx="1"/>
          </p:nvPr>
        </p:nvSpPr>
        <p:spPr/>
        <p:txBody>
          <a:bodyPr/>
          <a:lstStyle/>
          <a:p>
            <a:endParaRPr lang="nl-NL" dirty="0"/>
          </a:p>
        </p:txBody>
      </p:sp>
      <p:pic>
        <p:nvPicPr>
          <p:cNvPr id="4" name="Picture 2" descr="http://www.gisestuary.com/images/blog_images/gi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9685" y="259350"/>
            <a:ext cx="4200895" cy="418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785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GIS in Groene ruimte</a:t>
            </a:r>
            <a:endParaRPr lang="nl-NL" dirty="0"/>
          </a:p>
        </p:txBody>
      </p:sp>
      <p:sp>
        <p:nvSpPr>
          <p:cNvPr id="3" name="Tijdelijke aanduiding voor inhoud 2"/>
          <p:cNvSpPr>
            <a:spLocks noGrp="1"/>
          </p:cNvSpPr>
          <p:nvPr>
            <p:ph idx="1"/>
          </p:nvPr>
        </p:nvSpPr>
        <p:spPr>
          <a:xfrm>
            <a:off x="4882928" y="732691"/>
            <a:ext cx="6252633" cy="5414963"/>
          </a:xfrm>
        </p:spPr>
        <p:txBody>
          <a:bodyPr/>
          <a:lstStyle/>
          <a:p>
            <a:r>
              <a:rPr lang="nl-NL" dirty="0"/>
              <a:t>Beheer</a:t>
            </a:r>
          </a:p>
          <a:p>
            <a:pPr lvl="1"/>
            <a:r>
              <a:rPr lang="nl-NL" dirty="0"/>
              <a:t>Planning onderhoud</a:t>
            </a:r>
          </a:p>
          <a:p>
            <a:pPr lvl="1"/>
            <a:r>
              <a:rPr lang="nl-NL" dirty="0" smtClean="0"/>
              <a:t>Werkplan </a:t>
            </a:r>
            <a:r>
              <a:rPr lang="nl-NL" dirty="0"/>
              <a:t>en </a:t>
            </a:r>
            <a:r>
              <a:rPr lang="nl-NL" dirty="0" smtClean="0"/>
              <a:t>beheerplan</a:t>
            </a:r>
          </a:p>
          <a:p>
            <a:pPr lvl="1"/>
            <a:endParaRPr lang="nl-NL" dirty="0"/>
          </a:p>
          <a:p>
            <a:r>
              <a:rPr lang="nl-NL" dirty="0" smtClean="0"/>
              <a:t>Monitoren</a:t>
            </a:r>
            <a:endParaRPr lang="nl-NL" dirty="0"/>
          </a:p>
          <a:p>
            <a:pPr lvl="1"/>
            <a:r>
              <a:rPr lang="nl-NL" dirty="0"/>
              <a:t>Flora en fauna</a:t>
            </a:r>
          </a:p>
          <a:p>
            <a:pPr lvl="1"/>
            <a:r>
              <a:rPr lang="nl-NL" dirty="0" smtClean="0"/>
              <a:t>Dijkinspectie</a:t>
            </a:r>
          </a:p>
          <a:p>
            <a:pPr lvl="1"/>
            <a:r>
              <a:rPr lang="nl-NL" dirty="0" smtClean="0"/>
              <a:t>Kunstwerken (stuwen, duikers </a:t>
            </a:r>
            <a:r>
              <a:rPr lang="nl-NL" dirty="0" err="1" smtClean="0"/>
              <a:t>etc</a:t>
            </a:r>
            <a:r>
              <a:rPr lang="nl-NL" dirty="0" smtClean="0"/>
              <a:t>)</a:t>
            </a:r>
          </a:p>
          <a:p>
            <a:pPr marL="457200" lvl="1" indent="0">
              <a:buNone/>
            </a:pPr>
            <a:endParaRPr lang="nl-NL" dirty="0"/>
          </a:p>
          <a:p>
            <a:r>
              <a:rPr lang="nl-NL" dirty="0" smtClean="0"/>
              <a:t>Veldinventarisaties</a:t>
            </a:r>
          </a:p>
          <a:p>
            <a:endParaRPr lang="nl-NL" dirty="0"/>
          </a:p>
          <a:p>
            <a:r>
              <a:rPr lang="nl-NL" dirty="0" smtClean="0"/>
              <a:t>Uitvoering</a:t>
            </a:r>
          </a:p>
          <a:p>
            <a:pPr lvl="1"/>
            <a:r>
              <a:rPr lang="nl-NL" dirty="0" smtClean="0"/>
              <a:t>Routes</a:t>
            </a:r>
          </a:p>
          <a:p>
            <a:pPr lvl="1"/>
            <a:r>
              <a:rPr lang="nl-NL" dirty="0" smtClean="0"/>
              <a:t>inrichtingsplan</a:t>
            </a:r>
            <a:endParaRPr lang="nl-NL" dirty="0"/>
          </a:p>
          <a:p>
            <a:endParaRPr lang="nl-NL" dirty="0"/>
          </a:p>
        </p:txBody>
      </p:sp>
      <p:sp>
        <p:nvSpPr>
          <p:cNvPr id="4" name="Tijdelijke aanduiding voor tekst 3"/>
          <p:cNvSpPr>
            <a:spLocks noGrp="1"/>
          </p:cNvSpPr>
          <p:nvPr>
            <p:ph type="body" sz="half" idx="2"/>
          </p:nvPr>
        </p:nvSpPr>
        <p:spPr/>
        <p:txBody>
          <a:bodyPr/>
          <a:lstStyle/>
          <a:p>
            <a:endParaRPr lang="nl-NL"/>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879" y="2712604"/>
            <a:ext cx="4197927" cy="3148445"/>
          </a:xfrm>
          <a:prstGeom prst="rect">
            <a:avLst/>
          </a:prstGeom>
          <a:effectLst>
            <a:softEdge rad="635000"/>
          </a:effectLst>
        </p:spPr>
      </p:pic>
    </p:spTree>
    <p:extLst>
      <p:ext uri="{BB962C8B-B14F-4D97-AF65-F5344CB8AC3E}">
        <p14:creationId xmlns:p14="http://schemas.microsoft.com/office/powerpoint/2010/main" val="3803682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Hoe is GIS ontstaan</a:t>
            </a:r>
            <a:endParaRPr lang="nl-NL" dirty="0"/>
          </a:p>
        </p:txBody>
      </p:sp>
      <p:sp>
        <p:nvSpPr>
          <p:cNvPr id="3" name="Tijdelijke aanduiding voor inhoud 2"/>
          <p:cNvSpPr>
            <a:spLocks noGrp="1"/>
          </p:cNvSpPr>
          <p:nvPr>
            <p:ph idx="1"/>
          </p:nvPr>
        </p:nvSpPr>
        <p:spPr/>
        <p:txBody>
          <a:bodyPr/>
          <a:lstStyle/>
          <a:p>
            <a:r>
              <a:rPr lang="nl-NL" dirty="0" smtClean="0"/>
              <a:t>Eerste systeem bekend in 1916 (in gebruik bij het leger, analoog)</a:t>
            </a:r>
          </a:p>
          <a:p>
            <a:r>
              <a:rPr lang="nl-NL" dirty="0" smtClean="0"/>
              <a:t>Pas echte doorontwikkeling in de jaren ’80</a:t>
            </a:r>
          </a:p>
          <a:p>
            <a:r>
              <a:rPr lang="nl-NL" dirty="0" smtClean="0"/>
              <a:t>Sinds +/- 15 jaar echt goed systeem </a:t>
            </a:r>
            <a:endParaRPr lang="nl-NL" dirty="0"/>
          </a:p>
        </p:txBody>
      </p:sp>
    </p:spTree>
    <p:extLst>
      <p:ext uri="{BB962C8B-B14F-4D97-AF65-F5344CB8AC3E}">
        <p14:creationId xmlns:p14="http://schemas.microsoft.com/office/powerpoint/2010/main" val="31099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Wat doet een Gis systeem</a:t>
            </a:r>
            <a:endParaRPr lang="nl-NL" dirty="0"/>
          </a:p>
        </p:txBody>
      </p:sp>
      <p:sp>
        <p:nvSpPr>
          <p:cNvPr id="3" name="Tijdelijke aanduiding voor inhoud 2"/>
          <p:cNvSpPr>
            <a:spLocks noGrp="1"/>
          </p:cNvSpPr>
          <p:nvPr>
            <p:ph idx="1"/>
          </p:nvPr>
        </p:nvSpPr>
        <p:spPr/>
        <p:txBody>
          <a:bodyPr>
            <a:normAutofit/>
          </a:bodyPr>
          <a:lstStyle/>
          <a:p>
            <a:r>
              <a:rPr lang="nl-NL" dirty="0"/>
              <a:t>Data </a:t>
            </a:r>
            <a:r>
              <a:rPr lang="nl-NL" dirty="0" smtClean="0"/>
              <a:t>verzamelen</a:t>
            </a:r>
            <a:endParaRPr lang="nl-NL" dirty="0"/>
          </a:p>
          <a:p>
            <a:r>
              <a:rPr lang="nl-NL" dirty="0"/>
              <a:t>Data opslaan</a:t>
            </a:r>
          </a:p>
          <a:p>
            <a:r>
              <a:rPr lang="nl-NL" dirty="0" smtClean="0"/>
              <a:t>Data analyseren</a:t>
            </a:r>
            <a:endParaRPr lang="nl-NL" dirty="0"/>
          </a:p>
          <a:p>
            <a:r>
              <a:rPr lang="nl-NL" dirty="0"/>
              <a:t>Kaarten en grafieken maken: data weergeven</a:t>
            </a:r>
          </a:p>
          <a:p>
            <a:endParaRPr lang="nl-NL" dirty="0"/>
          </a:p>
        </p:txBody>
      </p:sp>
    </p:spTree>
    <p:extLst>
      <p:ext uri="{BB962C8B-B14F-4D97-AF65-F5344CB8AC3E}">
        <p14:creationId xmlns:p14="http://schemas.microsoft.com/office/powerpoint/2010/main" val="3285174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Wat is een GIS </a:t>
            </a:r>
            <a:endParaRPr lang="nl-NL" dirty="0"/>
          </a:p>
        </p:txBody>
      </p:sp>
      <p:sp>
        <p:nvSpPr>
          <p:cNvPr id="3" name="Tijdelijke aanduiding voor inhoud 2"/>
          <p:cNvSpPr>
            <a:spLocks noGrp="1"/>
          </p:cNvSpPr>
          <p:nvPr>
            <p:ph idx="1"/>
          </p:nvPr>
        </p:nvSpPr>
        <p:spPr/>
        <p:txBody>
          <a:bodyPr>
            <a:normAutofit/>
          </a:bodyPr>
          <a:lstStyle/>
          <a:p>
            <a:endParaRPr lang="nl-NL" dirty="0" smtClean="0"/>
          </a:p>
          <a:p>
            <a:r>
              <a:rPr lang="nl-NL" dirty="0" smtClean="0"/>
              <a:t>GIS data</a:t>
            </a:r>
          </a:p>
          <a:p>
            <a:pPr lvl="1"/>
            <a:r>
              <a:rPr lang="nl-NL" dirty="0" smtClean="0"/>
              <a:t>Database </a:t>
            </a:r>
          </a:p>
          <a:p>
            <a:pPr lvl="1"/>
            <a:r>
              <a:rPr lang="nl-NL" dirty="0" smtClean="0"/>
              <a:t>Kaarten </a:t>
            </a:r>
          </a:p>
          <a:p>
            <a:pPr marL="0" indent="0">
              <a:buNone/>
            </a:pPr>
            <a:endParaRPr lang="nl-NL" dirty="0" smtClean="0"/>
          </a:p>
          <a:p>
            <a:r>
              <a:rPr lang="nl-NL" dirty="0" err="1" smtClean="0"/>
              <a:t>Rijksdriehoeksstelsel</a:t>
            </a:r>
            <a:r>
              <a:rPr lang="nl-NL" dirty="0" smtClean="0"/>
              <a:t>: </a:t>
            </a:r>
          </a:p>
          <a:p>
            <a:pPr marL="0" indent="0">
              <a:buNone/>
            </a:pPr>
            <a:r>
              <a:rPr lang="nl-NL" dirty="0"/>
              <a:t> </a:t>
            </a:r>
            <a:r>
              <a:rPr lang="nl-NL" dirty="0" smtClean="0"/>
              <a:t>   </a:t>
            </a:r>
            <a:r>
              <a:rPr lang="nl-NL" dirty="0" err="1" smtClean="0"/>
              <a:t>x,y</a:t>
            </a:r>
            <a:r>
              <a:rPr lang="nl-NL" dirty="0" smtClean="0"/>
              <a:t>-as</a:t>
            </a:r>
          </a:p>
          <a:p>
            <a:pPr marL="0" indent="0">
              <a:buNone/>
            </a:pPr>
            <a:r>
              <a:rPr lang="nl-NL" dirty="0"/>
              <a:t> </a:t>
            </a:r>
            <a:r>
              <a:rPr lang="nl-NL" dirty="0" smtClean="0"/>
              <a:t>   </a:t>
            </a:r>
          </a:p>
          <a:p>
            <a:endParaRPr lang="nl-NL" dirty="0"/>
          </a:p>
        </p:txBody>
      </p:sp>
      <p:pic>
        <p:nvPicPr>
          <p:cNvPr id="2052" name="Picture 4" descr="http://image.slidesharecdn.com/strata2014roadsensors-150117174708-conversion-gate01/95/using-road-sensor-data-for-official-statistics-towards-a-big-data-methodology-15-638.jpg?cb=1421516902"/>
          <p:cNvPicPr>
            <a:picLocks noChangeAspect="1" noChangeArrowheads="1"/>
          </p:cNvPicPr>
          <p:nvPr/>
        </p:nvPicPr>
        <p:blipFill rotWithShape="1">
          <a:blip r:embed="rId3">
            <a:extLst>
              <a:ext uri="{28A0092B-C50C-407E-A947-70E740481C1C}">
                <a14:useLocalDpi xmlns:a14="http://schemas.microsoft.com/office/drawing/2010/main" val="0"/>
              </a:ext>
            </a:extLst>
          </a:blip>
          <a:srcRect t="17432" r="8516" b="11169"/>
          <a:stretch/>
        </p:blipFill>
        <p:spPr bwMode="auto">
          <a:xfrm>
            <a:off x="4886591" y="1987142"/>
            <a:ext cx="5559425" cy="32575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a/a2/RijksdriehoeksmetingNulpunt.jpg/260px-RijksdriehoeksmetingNulpu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1144" y="4040542"/>
            <a:ext cx="3050856" cy="267536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890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Rijksdriehoekstelsel (RD)</a:t>
            </a:r>
            <a:endParaRPr lang="nl-NL" dirty="0"/>
          </a:p>
        </p:txBody>
      </p:sp>
      <p:pic>
        <p:nvPicPr>
          <p:cNvPr id="5" name="Tijdelijke aanduiding voor inhou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3640" y="446088"/>
            <a:ext cx="5535274" cy="5493073"/>
          </a:xfrm>
        </p:spPr>
      </p:pic>
      <p:sp>
        <p:nvSpPr>
          <p:cNvPr id="4" name="Tijdelijke aanduiding voor tekst 3"/>
          <p:cNvSpPr>
            <a:spLocks noGrp="1"/>
          </p:cNvSpPr>
          <p:nvPr>
            <p:ph type="body" sz="half" idx="2"/>
          </p:nvPr>
        </p:nvSpPr>
        <p:spPr/>
        <p:txBody>
          <a:bodyPr/>
          <a:lstStyle/>
          <a:p>
            <a:r>
              <a:rPr lang="nl-NL" dirty="0" smtClean="0"/>
              <a:t>Door </a:t>
            </a:r>
            <a:r>
              <a:rPr lang="nl-NL" dirty="0" err="1" smtClean="0"/>
              <a:t>tranformeren</a:t>
            </a:r>
            <a:r>
              <a:rPr lang="nl-NL" dirty="0" smtClean="0"/>
              <a:t> (verschuiven) van het nul punt altijd positieve X en Y coördinaten in Nederland.</a:t>
            </a:r>
          </a:p>
          <a:p>
            <a:r>
              <a:rPr lang="nl-NL" dirty="0" smtClean="0"/>
              <a:t>Y coördinaat altijd groter als de X coördinaat.</a:t>
            </a:r>
          </a:p>
          <a:p>
            <a:endParaRPr lang="nl-NL" dirty="0"/>
          </a:p>
          <a:p>
            <a:r>
              <a:rPr lang="nl-NL" dirty="0" smtClean="0"/>
              <a:t>Transformatie 	X – 155 km</a:t>
            </a:r>
          </a:p>
          <a:p>
            <a:r>
              <a:rPr lang="nl-NL" dirty="0"/>
              <a:t>	</a:t>
            </a:r>
            <a:r>
              <a:rPr lang="nl-NL" dirty="0" smtClean="0"/>
              <a:t>		Y – 463 km</a:t>
            </a:r>
            <a:endParaRPr lang="nl-NL" dirty="0"/>
          </a:p>
        </p:txBody>
      </p:sp>
    </p:spTree>
    <p:extLst>
      <p:ext uri="{BB962C8B-B14F-4D97-AF65-F5344CB8AC3E}">
        <p14:creationId xmlns:p14="http://schemas.microsoft.com/office/powerpoint/2010/main" val="2449378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2512" y="321184"/>
            <a:ext cx="8229600" cy="1143000"/>
          </a:xfrm>
        </p:spPr>
        <p:txBody>
          <a:bodyPr/>
          <a:lstStyle/>
          <a:p>
            <a:r>
              <a:rPr lang="nl-NL" dirty="0" smtClean="0"/>
              <a:t>Toepassingen</a:t>
            </a:r>
            <a:endParaRPr lang="nl-NL" dirty="0"/>
          </a:p>
        </p:txBody>
      </p:sp>
      <p:pic>
        <p:nvPicPr>
          <p:cNvPr id="3074" name="Picture 2" descr="http://www.esri.com/news/arcnews/winter1011articles/winter1011gifs/p18p1-lg.jpg"/>
          <p:cNvPicPr>
            <a:picLocks noChangeAspect="1" noChangeArrowheads="1"/>
          </p:cNvPicPr>
          <p:nvPr/>
        </p:nvPicPr>
        <p:blipFill rotWithShape="1">
          <a:blip r:embed="rId3">
            <a:extLst>
              <a:ext uri="{28A0092B-C50C-407E-A947-70E740481C1C}">
                <a14:useLocalDpi xmlns:a14="http://schemas.microsoft.com/office/drawing/2010/main" val="0"/>
              </a:ext>
            </a:extLst>
          </a:blip>
          <a:srcRect t="17630"/>
          <a:stretch/>
        </p:blipFill>
        <p:spPr bwMode="auto">
          <a:xfrm>
            <a:off x="70294" y="2196107"/>
            <a:ext cx="7051675" cy="446606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 name="Picture 2" descr="http://www.sspinnovations.com/sites/default/files/assets/assets/IMAGES/arcgis-online-devices.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747" y="2196107"/>
            <a:ext cx="5286253" cy="316263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1969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subTitle" idx="1"/>
          </p:nvPr>
        </p:nvSpPr>
        <p:spPr>
          <a:xfrm>
            <a:off x="313898" y="1140725"/>
            <a:ext cx="10094794" cy="3581400"/>
          </a:xfrm>
        </p:spPr>
        <p:txBody>
          <a:bodyPr>
            <a:normAutofit/>
          </a:bodyPr>
          <a:lstStyle/>
          <a:p>
            <a:endParaRPr lang="en-US" sz="3600" b="1" dirty="0"/>
          </a:p>
          <a:p>
            <a:r>
              <a:rPr lang="en-US" sz="3600" b="1" dirty="0" err="1"/>
              <a:t>Waaruit</a:t>
            </a:r>
            <a:r>
              <a:rPr lang="en-US" sz="3600" b="1" dirty="0"/>
              <a:t> is </a:t>
            </a:r>
            <a:r>
              <a:rPr lang="en-US" sz="3600" b="1" dirty="0" err="1"/>
              <a:t>een</a:t>
            </a:r>
            <a:r>
              <a:rPr lang="en-US" sz="3600" b="1" dirty="0"/>
              <a:t> GIS </a:t>
            </a:r>
            <a:r>
              <a:rPr lang="en-US" sz="3600" b="1" dirty="0" err="1"/>
              <a:t>opgebouwd</a:t>
            </a:r>
            <a:r>
              <a:rPr lang="en-US" sz="3600" b="1" dirty="0"/>
              <a:t>?</a:t>
            </a:r>
            <a:r>
              <a:rPr lang="nl-NL" sz="3600" dirty="0">
                <a:latin typeface="Verdana" pitchFamily="34" charset="0"/>
              </a:rPr>
              <a:t/>
            </a:r>
            <a:br>
              <a:rPr lang="nl-NL" sz="3600" dirty="0">
                <a:latin typeface="Verdana" pitchFamily="34" charset="0"/>
              </a:rPr>
            </a:br>
            <a:endParaRPr lang="nl-NL" sz="3600" b="1" dirty="0"/>
          </a:p>
        </p:txBody>
      </p:sp>
      <p:pic>
        <p:nvPicPr>
          <p:cNvPr id="12290" name="Picture 2" descr="Afbeeldingsresultaat voor 'g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702" y="0"/>
            <a:ext cx="45752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941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Opbouw</a:t>
            </a:r>
            <a:endParaRPr lang="nl-NL" dirty="0"/>
          </a:p>
        </p:txBody>
      </p:sp>
      <p:sp>
        <p:nvSpPr>
          <p:cNvPr id="3" name="Tijdelijke aanduiding voor inhoud 2"/>
          <p:cNvSpPr>
            <a:spLocks noGrp="1"/>
          </p:cNvSpPr>
          <p:nvPr>
            <p:ph idx="1"/>
          </p:nvPr>
        </p:nvSpPr>
        <p:spPr/>
        <p:txBody>
          <a:bodyPr/>
          <a:lstStyle/>
          <a:p>
            <a:pPr marL="0" indent="0">
              <a:buNone/>
            </a:pPr>
            <a:endParaRPr lang="nl-NL" dirty="0"/>
          </a:p>
        </p:txBody>
      </p:sp>
      <p:sp>
        <p:nvSpPr>
          <p:cNvPr id="4" name="Tijdelijke aanduiding voor tekst 3"/>
          <p:cNvSpPr>
            <a:spLocks noGrp="1"/>
          </p:cNvSpPr>
          <p:nvPr>
            <p:ph type="body" sz="half" idx="2"/>
          </p:nvPr>
        </p:nvSpPr>
        <p:spPr/>
        <p:txBody>
          <a:bodyPr/>
          <a:lstStyle/>
          <a:p>
            <a:r>
              <a:rPr lang="nl-NL" sz="1600" b="1" dirty="0"/>
              <a:t>Rasterdata</a:t>
            </a:r>
            <a:r>
              <a:rPr lang="nl-NL" sz="1600" dirty="0"/>
              <a:t> en </a:t>
            </a:r>
            <a:r>
              <a:rPr lang="nl-NL" sz="1600" b="1" dirty="0"/>
              <a:t>Vectordata</a:t>
            </a:r>
            <a:r>
              <a:rPr lang="nl-NL" sz="1600" dirty="0"/>
              <a:t> zijn de twee belangrijkste typen geografische data. Raster data en Vector data zijn beide een weergave van de werkelijkheid.</a:t>
            </a:r>
          </a:p>
          <a:p>
            <a:r>
              <a:rPr lang="nl-NL" sz="1600" dirty="0"/>
              <a:t> </a:t>
            </a:r>
          </a:p>
          <a:p>
            <a:r>
              <a:rPr lang="nl-NL" sz="1600" u="sng" dirty="0"/>
              <a:t>Raster data</a:t>
            </a:r>
            <a:r>
              <a:rPr lang="nl-NL" sz="1600" dirty="0"/>
              <a:t> bestaat uit vlakjes waar aan elk vlakje een bepaalde waarde is gekoppeld.</a:t>
            </a:r>
          </a:p>
          <a:p>
            <a:r>
              <a:rPr lang="nl-NL" sz="1600" u="sng" dirty="0"/>
              <a:t>Vector data</a:t>
            </a:r>
            <a:r>
              <a:rPr lang="nl-NL" sz="1600" dirty="0"/>
              <a:t> bestaat uit punten die verbonden zijn door lijnen.</a:t>
            </a:r>
          </a:p>
          <a:p>
            <a:endParaRPr lang="nl-NL" dirty="0"/>
          </a:p>
        </p:txBody>
      </p:sp>
      <p:grpSp>
        <p:nvGrpSpPr>
          <p:cNvPr id="9" name="Groep 8"/>
          <p:cNvGrpSpPr/>
          <p:nvPr/>
        </p:nvGrpSpPr>
        <p:grpSpPr>
          <a:xfrm>
            <a:off x="4975526" y="392433"/>
            <a:ext cx="6015265" cy="6122137"/>
            <a:chOff x="4975526" y="392433"/>
            <a:chExt cx="6015265" cy="6122137"/>
          </a:xfrm>
        </p:grpSpPr>
        <p:pic>
          <p:nvPicPr>
            <p:cNvPr id="1026" name="Picture 2" descr="http://www.srh.noaa.gov/images/bmx/gislayers.jpg"/>
            <p:cNvPicPr>
              <a:picLocks noChangeAspect="1" noChangeArrowheads="1"/>
            </p:cNvPicPr>
            <p:nvPr/>
          </p:nvPicPr>
          <p:blipFill rotWithShape="1">
            <a:blip r:embed="rId3">
              <a:extLst>
                <a:ext uri="{28A0092B-C50C-407E-A947-70E740481C1C}">
                  <a14:useLocalDpi xmlns:a14="http://schemas.microsoft.com/office/drawing/2010/main" val="0"/>
                </a:ext>
              </a:extLst>
            </a:blip>
            <a:srcRect r="26622"/>
            <a:stretch/>
          </p:blipFill>
          <p:spPr bwMode="auto">
            <a:xfrm>
              <a:off x="4975526" y="392433"/>
              <a:ext cx="4127531" cy="612213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grpSp>
          <p:nvGrpSpPr>
            <p:cNvPr id="7" name="Groep 6"/>
            <p:cNvGrpSpPr/>
            <p:nvPr/>
          </p:nvGrpSpPr>
          <p:grpSpPr>
            <a:xfrm>
              <a:off x="9220531" y="972702"/>
              <a:ext cx="1770260" cy="485160"/>
              <a:chOff x="9220531" y="841445"/>
              <a:chExt cx="1770260" cy="485160"/>
            </a:xfrm>
          </p:grpSpPr>
          <p:sp>
            <p:nvSpPr>
              <p:cNvPr id="6" name="Rechthoekige toelichting 5"/>
              <p:cNvSpPr/>
              <p:nvPr/>
            </p:nvSpPr>
            <p:spPr>
              <a:xfrm>
                <a:off x="9222950" y="841445"/>
                <a:ext cx="1433015" cy="485160"/>
              </a:xfrm>
              <a:prstGeom prst="wedgeRectCallout">
                <a:avLst>
                  <a:gd name="adj1" fmla="val -63690"/>
                  <a:gd name="adj2" fmla="val -24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9220531" y="885954"/>
                <a:ext cx="1770260" cy="307777"/>
              </a:xfrm>
              <a:prstGeom prst="rect">
                <a:avLst/>
              </a:prstGeom>
              <a:noFill/>
            </p:spPr>
            <p:txBody>
              <a:bodyPr wrap="square" rtlCol="0">
                <a:spAutoFit/>
              </a:bodyPr>
              <a:lstStyle/>
              <a:p>
                <a:r>
                  <a:rPr lang="nl-NL" sz="1400" dirty="0" smtClean="0"/>
                  <a:t>Land grenzen</a:t>
                </a:r>
                <a:endParaRPr lang="nl-NL" sz="1400" dirty="0"/>
              </a:p>
            </p:txBody>
          </p:sp>
        </p:grpSp>
        <p:grpSp>
          <p:nvGrpSpPr>
            <p:cNvPr id="10" name="Groep 9"/>
            <p:cNvGrpSpPr/>
            <p:nvPr/>
          </p:nvGrpSpPr>
          <p:grpSpPr>
            <a:xfrm>
              <a:off x="9220531" y="1721962"/>
              <a:ext cx="1770260" cy="485160"/>
              <a:chOff x="9220531" y="841445"/>
              <a:chExt cx="1770260" cy="485160"/>
            </a:xfrm>
          </p:grpSpPr>
          <p:sp>
            <p:nvSpPr>
              <p:cNvPr id="11" name="Rechthoekige toelichting 10"/>
              <p:cNvSpPr/>
              <p:nvPr/>
            </p:nvSpPr>
            <p:spPr>
              <a:xfrm>
                <a:off x="9222950" y="841445"/>
                <a:ext cx="1433015" cy="485160"/>
              </a:xfrm>
              <a:prstGeom prst="wedgeRectCallout">
                <a:avLst>
                  <a:gd name="adj1" fmla="val -63690"/>
                  <a:gd name="adj2" fmla="val -24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p:cNvSpPr txBox="1"/>
              <p:nvPr/>
            </p:nvSpPr>
            <p:spPr>
              <a:xfrm>
                <a:off x="9220531" y="920135"/>
                <a:ext cx="1770260" cy="307777"/>
              </a:xfrm>
              <a:prstGeom prst="rect">
                <a:avLst/>
              </a:prstGeom>
              <a:noFill/>
            </p:spPr>
            <p:txBody>
              <a:bodyPr wrap="square" rtlCol="0">
                <a:spAutoFit/>
              </a:bodyPr>
              <a:lstStyle/>
              <a:p>
                <a:r>
                  <a:rPr lang="nl-NL" sz="1400" dirty="0" smtClean="0"/>
                  <a:t>Wegen</a:t>
                </a:r>
                <a:endParaRPr lang="nl-NL" sz="1400" dirty="0"/>
              </a:p>
            </p:txBody>
          </p:sp>
        </p:grpSp>
        <p:grpSp>
          <p:nvGrpSpPr>
            <p:cNvPr id="13" name="Groep 12"/>
            <p:cNvGrpSpPr/>
            <p:nvPr/>
          </p:nvGrpSpPr>
          <p:grpSpPr>
            <a:xfrm>
              <a:off x="9220531" y="2511724"/>
              <a:ext cx="1770260" cy="485160"/>
              <a:chOff x="9220531" y="841445"/>
              <a:chExt cx="1770260" cy="485160"/>
            </a:xfrm>
          </p:grpSpPr>
          <p:sp>
            <p:nvSpPr>
              <p:cNvPr id="14" name="Rechthoekige toelichting 13"/>
              <p:cNvSpPr/>
              <p:nvPr/>
            </p:nvSpPr>
            <p:spPr>
              <a:xfrm>
                <a:off x="9222950" y="841445"/>
                <a:ext cx="1433015" cy="485160"/>
              </a:xfrm>
              <a:prstGeom prst="wedgeRectCallout">
                <a:avLst>
                  <a:gd name="adj1" fmla="val -63690"/>
                  <a:gd name="adj2" fmla="val -24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p:cNvSpPr txBox="1"/>
              <p:nvPr/>
            </p:nvSpPr>
            <p:spPr>
              <a:xfrm>
                <a:off x="9220531" y="885954"/>
                <a:ext cx="1770260" cy="307777"/>
              </a:xfrm>
              <a:prstGeom prst="rect">
                <a:avLst/>
              </a:prstGeom>
              <a:noFill/>
            </p:spPr>
            <p:txBody>
              <a:bodyPr wrap="square" rtlCol="0">
                <a:spAutoFit/>
              </a:bodyPr>
              <a:lstStyle/>
              <a:p>
                <a:r>
                  <a:rPr lang="nl-NL" sz="1400" dirty="0" smtClean="0"/>
                  <a:t>Percelen</a:t>
                </a:r>
                <a:endParaRPr lang="nl-NL" sz="1400" dirty="0"/>
              </a:p>
            </p:txBody>
          </p:sp>
        </p:grpSp>
        <p:grpSp>
          <p:nvGrpSpPr>
            <p:cNvPr id="16" name="Groep 15"/>
            <p:cNvGrpSpPr/>
            <p:nvPr/>
          </p:nvGrpSpPr>
          <p:grpSpPr>
            <a:xfrm>
              <a:off x="9209561" y="3220482"/>
              <a:ext cx="1770260" cy="485160"/>
              <a:chOff x="9220531" y="841445"/>
              <a:chExt cx="1770260" cy="485160"/>
            </a:xfrm>
          </p:grpSpPr>
          <p:sp>
            <p:nvSpPr>
              <p:cNvPr id="17" name="Rechthoekige toelichting 16"/>
              <p:cNvSpPr/>
              <p:nvPr/>
            </p:nvSpPr>
            <p:spPr>
              <a:xfrm>
                <a:off x="9222950" y="841445"/>
                <a:ext cx="1433015" cy="485160"/>
              </a:xfrm>
              <a:prstGeom prst="wedgeRectCallout">
                <a:avLst>
                  <a:gd name="adj1" fmla="val -63690"/>
                  <a:gd name="adj2" fmla="val -24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p:cNvSpPr txBox="1"/>
              <p:nvPr/>
            </p:nvSpPr>
            <p:spPr>
              <a:xfrm>
                <a:off x="9220531" y="885954"/>
                <a:ext cx="1770260" cy="307777"/>
              </a:xfrm>
              <a:prstGeom prst="rect">
                <a:avLst/>
              </a:prstGeom>
              <a:noFill/>
            </p:spPr>
            <p:txBody>
              <a:bodyPr wrap="square" rtlCol="0">
                <a:spAutoFit/>
              </a:bodyPr>
              <a:lstStyle/>
              <a:p>
                <a:r>
                  <a:rPr lang="nl-NL" sz="1400" dirty="0" smtClean="0"/>
                  <a:t>Landgebruik</a:t>
                </a:r>
                <a:endParaRPr lang="nl-NL" sz="1400" dirty="0"/>
              </a:p>
            </p:txBody>
          </p:sp>
        </p:grpSp>
        <p:grpSp>
          <p:nvGrpSpPr>
            <p:cNvPr id="19" name="Groep 18"/>
            <p:cNvGrpSpPr/>
            <p:nvPr/>
          </p:nvGrpSpPr>
          <p:grpSpPr>
            <a:xfrm>
              <a:off x="9220531" y="3984995"/>
              <a:ext cx="1770260" cy="485160"/>
              <a:chOff x="9220531" y="841445"/>
              <a:chExt cx="1770260" cy="485160"/>
            </a:xfrm>
          </p:grpSpPr>
          <p:sp>
            <p:nvSpPr>
              <p:cNvPr id="20" name="Rechthoekige toelichting 19"/>
              <p:cNvSpPr/>
              <p:nvPr/>
            </p:nvSpPr>
            <p:spPr>
              <a:xfrm>
                <a:off x="9222950" y="841445"/>
                <a:ext cx="1433015" cy="485160"/>
              </a:xfrm>
              <a:prstGeom prst="wedgeRectCallout">
                <a:avLst>
                  <a:gd name="adj1" fmla="val -63690"/>
                  <a:gd name="adj2" fmla="val -24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p:cNvSpPr txBox="1"/>
              <p:nvPr/>
            </p:nvSpPr>
            <p:spPr>
              <a:xfrm>
                <a:off x="9220531" y="885954"/>
                <a:ext cx="1770260" cy="307777"/>
              </a:xfrm>
              <a:prstGeom prst="rect">
                <a:avLst/>
              </a:prstGeom>
              <a:noFill/>
            </p:spPr>
            <p:txBody>
              <a:bodyPr wrap="square" rtlCol="0">
                <a:spAutoFit/>
              </a:bodyPr>
              <a:lstStyle/>
              <a:p>
                <a:r>
                  <a:rPr lang="nl-NL" sz="1400" dirty="0" smtClean="0"/>
                  <a:t>Hoogteverschil</a:t>
                </a:r>
                <a:endParaRPr lang="nl-NL" sz="1400" dirty="0"/>
              </a:p>
            </p:txBody>
          </p:sp>
        </p:grpSp>
        <p:grpSp>
          <p:nvGrpSpPr>
            <p:cNvPr id="22" name="Groep 21"/>
            <p:cNvGrpSpPr/>
            <p:nvPr/>
          </p:nvGrpSpPr>
          <p:grpSpPr>
            <a:xfrm>
              <a:off x="9220531" y="4989460"/>
              <a:ext cx="1770260" cy="485160"/>
              <a:chOff x="9220531" y="841445"/>
              <a:chExt cx="1770260" cy="485160"/>
            </a:xfrm>
          </p:grpSpPr>
          <p:sp>
            <p:nvSpPr>
              <p:cNvPr id="23" name="Rechthoekige toelichting 22"/>
              <p:cNvSpPr/>
              <p:nvPr/>
            </p:nvSpPr>
            <p:spPr>
              <a:xfrm>
                <a:off x="9222950" y="841445"/>
                <a:ext cx="1433015" cy="485160"/>
              </a:xfrm>
              <a:prstGeom prst="wedgeRectCallout">
                <a:avLst>
                  <a:gd name="adj1" fmla="val -63690"/>
                  <a:gd name="adj2" fmla="val -24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p:cNvSpPr txBox="1"/>
              <p:nvPr/>
            </p:nvSpPr>
            <p:spPr>
              <a:xfrm>
                <a:off x="9220531" y="885954"/>
                <a:ext cx="1770260" cy="307777"/>
              </a:xfrm>
              <a:prstGeom prst="rect">
                <a:avLst/>
              </a:prstGeom>
              <a:noFill/>
            </p:spPr>
            <p:txBody>
              <a:bodyPr wrap="square" rtlCol="0">
                <a:spAutoFit/>
              </a:bodyPr>
              <a:lstStyle/>
              <a:p>
                <a:r>
                  <a:rPr lang="nl-NL" sz="1400" dirty="0" smtClean="0"/>
                  <a:t>Werkelijkheid</a:t>
                </a:r>
                <a:endParaRPr lang="nl-NL" sz="1400" dirty="0"/>
              </a:p>
            </p:txBody>
          </p:sp>
        </p:grpSp>
      </p:grpSp>
    </p:spTree>
    <p:extLst>
      <p:ext uri="{BB962C8B-B14F-4D97-AF65-F5344CB8AC3E}">
        <p14:creationId xmlns:p14="http://schemas.microsoft.com/office/powerpoint/2010/main" val="192779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1596527" y="2094765"/>
            <a:ext cx="4691062" cy="4383087"/>
          </a:xfrm>
        </p:spPr>
        <p:txBody>
          <a:bodyPr/>
          <a:lstStyle/>
          <a:p>
            <a:pPr>
              <a:lnSpc>
                <a:spcPct val="200000"/>
              </a:lnSpc>
            </a:pPr>
            <a:r>
              <a:rPr lang="nl-NL" b="1" i="1" dirty="0"/>
              <a:t>Vlakken</a:t>
            </a:r>
            <a:r>
              <a:rPr lang="nl-NL" dirty="0"/>
              <a:t> bestaan uit</a:t>
            </a:r>
          </a:p>
          <a:p>
            <a:pPr>
              <a:lnSpc>
                <a:spcPct val="200000"/>
              </a:lnSpc>
            </a:pPr>
            <a:r>
              <a:rPr lang="nl-NL" b="1" i="1" dirty="0"/>
              <a:t>Lijnen </a:t>
            </a:r>
            <a:r>
              <a:rPr lang="nl-NL" dirty="0"/>
              <a:t>die bestaan uit</a:t>
            </a:r>
          </a:p>
          <a:p>
            <a:pPr>
              <a:lnSpc>
                <a:spcPct val="200000"/>
              </a:lnSpc>
            </a:pPr>
            <a:r>
              <a:rPr lang="nl-NL" b="1" i="1" dirty="0"/>
              <a:t>Punten</a:t>
            </a:r>
            <a:r>
              <a:rPr lang="nl-NL" dirty="0"/>
              <a:t> die bestaan uit</a:t>
            </a:r>
          </a:p>
          <a:p>
            <a:pPr>
              <a:lnSpc>
                <a:spcPct val="200000"/>
              </a:lnSpc>
            </a:pPr>
            <a:r>
              <a:rPr lang="nl-NL" b="1" i="1" dirty="0"/>
              <a:t>Coördinaten</a:t>
            </a:r>
          </a:p>
        </p:txBody>
      </p:sp>
      <p:grpSp>
        <p:nvGrpSpPr>
          <p:cNvPr id="32771" name="Group 3"/>
          <p:cNvGrpSpPr>
            <a:grpSpLocks/>
          </p:cNvGrpSpPr>
          <p:nvPr/>
        </p:nvGrpSpPr>
        <p:grpSpPr bwMode="auto">
          <a:xfrm>
            <a:off x="6830372" y="2267021"/>
            <a:ext cx="3657600" cy="4176712"/>
            <a:chOff x="3120" y="960"/>
            <a:chExt cx="2304" cy="2631"/>
          </a:xfrm>
        </p:grpSpPr>
        <p:pic>
          <p:nvPicPr>
            <p:cNvPr id="32772" name="Picture 4"/>
            <p:cNvPicPr>
              <a:picLocks noChangeAspect="1" noChangeArrowheads="1"/>
            </p:cNvPicPr>
            <p:nvPr/>
          </p:nvPicPr>
          <p:blipFill>
            <a:blip r:embed="rId3" cstate="print"/>
            <a:srcRect/>
            <a:stretch>
              <a:fillRect/>
            </a:stretch>
          </p:blipFill>
          <p:spPr bwMode="auto">
            <a:xfrm>
              <a:off x="3120" y="960"/>
              <a:ext cx="2304" cy="1189"/>
            </a:xfrm>
            <a:prstGeom prst="rect">
              <a:avLst/>
            </a:prstGeom>
            <a:noFill/>
            <a:ln w="3175">
              <a:solidFill>
                <a:schemeClr val="tx1"/>
              </a:solidFill>
              <a:miter lim="800000"/>
              <a:headEnd/>
              <a:tailEnd/>
            </a:ln>
            <a:effectLst/>
          </p:spPr>
        </p:pic>
        <p:pic>
          <p:nvPicPr>
            <p:cNvPr id="32773" name="Picture 5"/>
            <p:cNvPicPr>
              <a:picLocks noChangeAspect="1" noChangeArrowheads="1"/>
            </p:cNvPicPr>
            <p:nvPr/>
          </p:nvPicPr>
          <p:blipFill>
            <a:blip r:embed="rId4" cstate="print"/>
            <a:srcRect/>
            <a:stretch>
              <a:fillRect/>
            </a:stretch>
          </p:blipFill>
          <p:spPr bwMode="auto">
            <a:xfrm>
              <a:off x="3120" y="2496"/>
              <a:ext cx="2304" cy="452"/>
            </a:xfrm>
            <a:prstGeom prst="rect">
              <a:avLst/>
            </a:prstGeom>
            <a:noFill/>
            <a:ln w="3175">
              <a:solidFill>
                <a:schemeClr val="tx1"/>
              </a:solidFill>
              <a:miter lim="800000"/>
              <a:headEnd/>
              <a:tailEnd/>
            </a:ln>
            <a:effectLst/>
          </p:spPr>
        </p:pic>
        <p:pic>
          <p:nvPicPr>
            <p:cNvPr id="32774" name="Picture 6"/>
            <p:cNvPicPr>
              <a:picLocks noChangeAspect="1" noChangeArrowheads="1"/>
            </p:cNvPicPr>
            <p:nvPr/>
          </p:nvPicPr>
          <p:blipFill>
            <a:blip r:embed="rId5" cstate="print"/>
            <a:srcRect/>
            <a:stretch>
              <a:fillRect/>
            </a:stretch>
          </p:blipFill>
          <p:spPr bwMode="auto">
            <a:xfrm>
              <a:off x="4176" y="3408"/>
              <a:ext cx="144" cy="139"/>
            </a:xfrm>
            <a:prstGeom prst="rect">
              <a:avLst/>
            </a:prstGeom>
            <a:noFill/>
            <a:ln w="3175">
              <a:noFill/>
              <a:miter lim="800000"/>
              <a:headEnd/>
              <a:tailEnd/>
            </a:ln>
            <a:effectLst/>
          </p:spPr>
        </p:pic>
        <p:sp>
          <p:nvSpPr>
            <p:cNvPr id="32775" name="Text Box 7"/>
            <p:cNvSpPr txBox="1">
              <a:spLocks noChangeArrowheads="1"/>
            </p:cNvSpPr>
            <p:nvPr/>
          </p:nvSpPr>
          <p:spPr bwMode="auto">
            <a:xfrm>
              <a:off x="4436" y="3360"/>
              <a:ext cx="412" cy="231"/>
            </a:xfrm>
            <a:prstGeom prst="rect">
              <a:avLst/>
            </a:prstGeom>
            <a:noFill/>
            <a:ln w="9525">
              <a:noFill/>
              <a:miter lim="800000"/>
              <a:headEnd/>
              <a:tailEnd/>
            </a:ln>
            <a:effectLst/>
          </p:spPr>
          <p:txBody>
            <a:bodyPr wrap="none">
              <a:spAutoFit/>
            </a:bodyPr>
            <a:lstStyle/>
            <a:p>
              <a:r>
                <a:rPr lang="en-GB" i="1"/>
                <a:t>(x,y)</a:t>
              </a:r>
              <a:endParaRPr lang="nl-NL" i="1"/>
            </a:p>
          </p:txBody>
        </p:sp>
        <p:sp>
          <p:nvSpPr>
            <p:cNvPr id="32776" name="Line 8"/>
            <p:cNvSpPr>
              <a:spLocks noChangeShapeType="1"/>
            </p:cNvSpPr>
            <p:nvPr/>
          </p:nvSpPr>
          <p:spPr bwMode="auto">
            <a:xfrm>
              <a:off x="4224" y="2208"/>
              <a:ext cx="0" cy="240"/>
            </a:xfrm>
            <a:prstGeom prst="line">
              <a:avLst/>
            </a:prstGeom>
            <a:noFill/>
            <a:ln w="38100">
              <a:solidFill>
                <a:schemeClr val="tx1"/>
              </a:solidFill>
              <a:round/>
              <a:headEnd/>
              <a:tailEnd type="triangle" w="med" len="med"/>
            </a:ln>
            <a:effectLst/>
          </p:spPr>
          <p:txBody>
            <a:bodyPr/>
            <a:lstStyle/>
            <a:p>
              <a:endParaRPr lang="en-GB"/>
            </a:p>
          </p:txBody>
        </p:sp>
        <p:sp>
          <p:nvSpPr>
            <p:cNvPr id="32777" name="Line 9"/>
            <p:cNvSpPr>
              <a:spLocks noChangeShapeType="1"/>
            </p:cNvSpPr>
            <p:nvPr/>
          </p:nvSpPr>
          <p:spPr bwMode="auto">
            <a:xfrm>
              <a:off x="4224" y="3024"/>
              <a:ext cx="0" cy="240"/>
            </a:xfrm>
            <a:prstGeom prst="line">
              <a:avLst/>
            </a:prstGeom>
            <a:noFill/>
            <a:ln w="38100">
              <a:solidFill>
                <a:schemeClr val="tx1"/>
              </a:solidFill>
              <a:round/>
              <a:headEnd/>
              <a:tailEnd type="triangle" w="med" len="med"/>
            </a:ln>
            <a:effectLst/>
          </p:spPr>
          <p:txBody>
            <a:bodyPr/>
            <a:lstStyle/>
            <a:p>
              <a:endParaRPr lang="en-GB"/>
            </a:p>
          </p:txBody>
        </p:sp>
      </p:grpSp>
      <p:sp>
        <p:nvSpPr>
          <p:cNvPr id="32778" name="Rectangle 10"/>
          <p:cNvSpPr>
            <a:spLocks noGrp="1" noChangeArrowheads="1"/>
          </p:cNvSpPr>
          <p:nvPr>
            <p:ph type="title"/>
          </p:nvPr>
        </p:nvSpPr>
        <p:spPr>
          <a:xfrm>
            <a:off x="2209800" y="228600"/>
            <a:ext cx="7772400" cy="1143000"/>
          </a:xfrm>
          <a:noFill/>
          <a:ln/>
        </p:spPr>
        <p:txBody>
          <a:bodyPr/>
          <a:lstStyle/>
          <a:p>
            <a:r>
              <a:rPr lang="nl-NL"/>
              <a:t>Vectordata</a:t>
            </a:r>
          </a:p>
        </p:txBody>
      </p:sp>
    </p:spTree>
    <p:extLst>
      <p:ext uri="{BB962C8B-B14F-4D97-AF65-F5344CB8AC3E}">
        <p14:creationId xmlns:p14="http://schemas.microsoft.com/office/powerpoint/2010/main" val="126748702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Lagen (</a:t>
            </a:r>
            <a:r>
              <a:rPr lang="nl-NL" dirty="0" err="1" smtClean="0"/>
              <a:t>shapefiles</a:t>
            </a:r>
            <a:r>
              <a:rPr lang="nl-NL" dirty="0" smtClean="0"/>
              <a:t>) </a:t>
            </a:r>
            <a:endParaRPr lang="nl-NL" dirty="0"/>
          </a:p>
        </p:txBody>
      </p:sp>
      <p:sp>
        <p:nvSpPr>
          <p:cNvPr id="3" name="Tijdelijke aanduiding voor inhoud 2"/>
          <p:cNvSpPr>
            <a:spLocks noGrp="1"/>
          </p:cNvSpPr>
          <p:nvPr>
            <p:ph idx="1"/>
          </p:nvPr>
        </p:nvSpPr>
        <p:spPr/>
        <p:txBody>
          <a:bodyPr/>
          <a:lstStyle/>
          <a:p>
            <a:r>
              <a:rPr lang="nl-NL" dirty="0" smtClean="0"/>
              <a:t>Vlak(</a:t>
            </a:r>
            <a:r>
              <a:rPr lang="nl-NL" dirty="0" err="1" smtClean="0"/>
              <a:t>polygon</a:t>
            </a:r>
            <a:r>
              <a:rPr lang="nl-NL" dirty="0" smtClean="0"/>
              <a:t>)  </a:t>
            </a:r>
            <a:r>
              <a:rPr lang="nl-NL" dirty="0" smtClean="0">
                <a:sym typeface="Wingdings" pitchFamily="2" charset="2"/>
              </a:rPr>
              <a:t> landgebruik, </a:t>
            </a:r>
          </a:p>
          <a:p>
            <a:r>
              <a:rPr lang="nl-NL" dirty="0" smtClean="0">
                <a:sym typeface="Wingdings" pitchFamily="2" charset="2"/>
              </a:rPr>
              <a:t>Lijn(</a:t>
            </a:r>
            <a:r>
              <a:rPr lang="nl-NL" dirty="0" err="1" smtClean="0">
                <a:sym typeface="Wingdings" pitchFamily="2" charset="2"/>
              </a:rPr>
              <a:t>polyline</a:t>
            </a:r>
            <a:r>
              <a:rPr lang="nl-NL" dirty="0" smtClean="0">
                <a:sym typeface="Wingdings" pitchFamily="2" charset="2"/>
              </a:rPr>
              <a:t>)  lanen of wegen</a:t>
            </a:r>
          </a:p>
          <a:p>
            <a:r>
              <a:rPr lang="nl-NL" dirty="0" smtClean="0">
                <a:sym typeface="Wingdings" pitchFamily="2" charset="2"/>
              </a:rPr>
              <a:t>Punten(point) Stuwen, bomen, </a:t>
            </a:r>
            <a:r>
              <a:rPr lang="nl-NL" dirty="0" err="1" smtClean="0">
                <a:sym typeface="Wingdings" pitchFamily="2" charset="2"/>
              </a:rPr>
              <a:t>etc</a:t>
            </a:r>
            <a:endParaRPr lang="nl-NL" dirty="0"/>
          </a:p>
        </p:txBody>
      </p:sp>
      <p:pic>
        <p:nvPicPr>
          <p:cNvPr id="5" name="Afbeelding 4"/>
          <p:cNvPicPr>
            <a:picLocks noChangeAspect="1"/>
          </p:cNvPicPr>
          <p:nvPr/>
        </p:nvPicPr>
        <p:blipFill>
          <a:blip r:embed="rId3"/>
          <a:stretch>
            <a:fillRect/>
          </a:stretch>
        </p:blipFill>
        <p:spPr>
          <a:xfrm>
            <a:off x="5620007" y="2479864"/>
            <a:ext cx="6205349" cy="3636511"/>
          </a:xfrm>
          <a:prstGeom prst="rect">
            <a:avLst/>
          </a:prstGeom>
        </p:spPr>
      </p:pic>
    </p:spTree>
    <p:extLst>
      <p:ext uri="{BB962C8B-B14F-4D97-AF65-F5344CB8AC3E}">
        <p14:creationId xmlns:p14="http://schemas.microsoft.com/office/powerpoint/2010/main" val="1080518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subTitle" idx="1"/>
          </p:nvPr>
        </p:nvSpPr>
        <p:spPr>
          <a:xfrm>
            <a:off x="2362200" y="990600"/>
            <a:ext cx="7391400" cy="3581400"/>
          </a:xfrm>
        </p:spPr>
        <p:txBody>
          <a:bodyPr/>
          <a:lstStyle/>
          <a:p>
            <a:endParaRPr lang="en-US" b="1" dirty="0"/>
          </a:p>
          <a:p>
            <a:r>
              <a:rPr lang="en-US" sz="4000" b="1" dirty="0"/>
              <a:t>Wat is </a:t>
            </a:r>
            <a:r>
              <a:rPr lang="en-US" sz="4000" b="1" dirty="0" err="1"/>
              <a:t>een</a:t>
            </a:r>
            <a:r>
              <a:rPr lang="en-US" sz="4000" b="1" dirty="0"/>
              <a:t> GIS?</a:t>
            </a:r>
            <a:endParaRPr lang="nl-NL" sz="4000" b="1" dirty="0"/>
          </a:p>
        </p:txBody>
      </p:sp>
      <p:pic>
        <p:nvPicPr>
          <p:cNvPr id="12290" name="Picture 2" descr="Afbeeldingsresultaat voor 'g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702" y="0"/>
            <a:ext cx="45752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304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Samenvattend</a:t>
            </a:r>
            <a:endParaRPr lang="nl-NL" dirty="0"/>
          </a:p>
        </p:txBody>
      </p:sp>
      <p:sp>
        <p:nvSpPr>
          <p:cNvPr id="3" name="Tijdelijke aanduiding voor inhoud 2"/>
          <p:cNvSpPr>
            <a:spLocks noGrp="1"/>
          </p:cNvSpPr>
          <p:nvPr>
            <p:ph idx="1"/>
          </p:nvPr>
        </p:nvSpPr>
        <p:spPr>
          <a:xfrm>
            <a:off x="1981200" y="1600200"/>
            <a:ext cx="8507288" cy="4709120"/>
          </a:xfrm>
        </p:spPr>
        <p:txBody>
          <a:bodyPr>
            <a:normAutofit/>
          </a:bodyPr>
          <a:lstStyle/>
          <a:p>
            <a:r>
              <a:rPr lang="nl-NL" sz="2000" dirty="0" smtClean="0"/>
              <a:t>Met GIS kun je:</a:t>
            </a:r>
          </a:p>
          <a:p>
            <a:pPr marL="0" indent="0">
              <a:buNone/>
            </a:pPr>
            <a:r>
              <a:rPr lang="nl-NL" sz="2000" dirty="0"/>
              <a:t> </a:t>
            </a:r>
            <a:r>
              <a:rPr lang="nl-NL" sz="2000" dirty="0" smtClean="0"/>
              <a:t>   -  </a:t>
            </a:r>
            <a:r>
              <a:rPr lang="nl-NL" sz="2000" dirty="0"/>
              <a:t>ruimtelijke analyses uitvoeren op geografische   </a:t>
            </a:r>
          </a:p>
          <a:p>
            <a:pPr marL="0" indent="0">
              <a:buNone/>
            </a:pPr>
            <a:r>
              <a:rPr lang="nl-NL" sz="2000" dirty="0"/>
              <a:t>         informatie. </a:t>
            </a:r>
          </a:p>
          <a:p>
            <a:pPr marL="0" indent="0">
              <a:buNone/>
            </a:pPr>
            <a:r>
              <a:rPr lang="nl-NL" sz="2000" dirty="0"/>
              <a:t>     -   geografische informatie beheren </a:t>
            </a:r>
          </a:p>
          <a:p>
            <a:pPr marL="457200" lvl="1" indent="0">
              <a:buNone/>
            </a:pPr>
            <a:r>
              <a:rPr lang="nl-NL" sz="2000" dirty="0" smtClean="0"/>
              <a:t>        -   datagegevens toevoegen, verwijderen, opslaan</a:t>
            </a:r>
            <a:endParaRPr lang="nl-NL" sz="2000" dirty="0"/>
          </a:p>
          <a:p>
            <a:pPr marL="457200" lvl="1" indent="0">
              <a:buNone/>
            </a:pPr>
            <a:r>
              <a:rPr lang="nl-NL" sz="2000" dirty="0" smtClean="0"/>
              <a:t>-   je </a:t>
            </a:r>
            <a:r>
              <a:rPr lang="nl-NL" sz="2000" dirty="0"/>
              <a:t>‘representatieve’ kaarten in </a:t>
            </a:r>
            <a:r>
              <a:rPr lang="nl-NL" sz="2000" dirty="0" smtClean="0"/>
              <a:t>maken.</a:t>
            </a:r>
            <a:endParaRPr lang="nl-NL" sz="2000" dirty="0"/>
          </a:p>
          <a:p>
            <a:pPr marL="0" indent="0">
              <a:buNone/>
            </a:pPr>
            <a:endParaRPr lang="nl-NL" dirty="0" smtClean="0"/>
          </a:p>
        </p:txBody>
      </p:sp>
    </p:spTree>
    <p:extLst>
      <p:ext uri="{BB962C8B-B14F-4D97-AF65-F5344CB8AC3E}">
        <p14:creationId xmlns:p14="http://schemas.microsoft.com/office/powerpoint/2010/main" val="1315475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Introductie</a:t>
            </a:r>
            <a:endParaRPr lang="nl-NL" dirty="0"/>
          </a:p>
        </p:txBody>
      </p:sp>
      <p:sp>
        <p:nvSpPr>
          <p:cNvPr id="3" name="Tijdelijke aanduiding voor inhoud 2"/>
          <p:cNvSpPr>
            <a:spLocks noGrp="1"/>
          </p:cNvSpPr>
          <p:nvPr>
            <p:ph idx="1"/>
          </p:nvPr>
        </p:nvSpPr>
        <p:spPr/>
        <p:txBody>
          <a:bodyPr/>
          <a:lstStyle/>
          <a:p>
            <a:pPr>
              <a:spcBef>
                <a:spcPts val="1000"/>
              </a:spcBef>
              <a:spcAft>
                <a:spcPts val="100"/>
              </a:spcAft>
            </a:pPr>
            <a:r>
              <a:rPr lang="nl-NL" dirty="0"/>
              <a:t>We kunnen GIS bijvoorbeeld tegenkomen:</a:t>
            </a:r>
          </a:p>
          <a:p>
            <a:pPr lvl="1">
              <a:spcBef>
                <a:spcPts val="1000"/>
              </a:spcBef>
              <a:spcAft>
                <a:spcPts val="100"/>
              </a:spcAft>
            </a:pPr>
            <a:r>
              <a:rPr lang="nl-NL" dirty="0"/>
              <a:t>Als we naar het weerbericht kijken</a:t>
            </a:r>
          </a:p>
          <a:p>
            <a:pPr lvl="1">
              <a:spcBef>
                <a:spcPts val="1000"/>
              </a:spcBef>
              <a:spcAft>
                <a:spcPts val="100"/>
              </a:spcAft>
            </a:pPr>
            <a:r>
              <a:rPr lang="nl-NL" dirty="0" smtClean="0"/>
              <a:t>Als </a:t>
            </a:r>
            <a:r>
              <a:rPr lang="nl-NL" dirty="0"/>
              <a:t>we een huis willen kopen</a:t>
            </a:r>
          </a:p>
          <a:p>
            <a:pPr lvl="1">
              <a:spcBef>
                <a:spcPts val="1000"/>
              </a:spcBef>
              <a:spcAft>
                <a:spcPts val="100"/>
              </a:spcAft>
            </a:pPr>
            <a:r>
              <a:rPr lang="nl-NL" dirty="0" smtClean="0"/>
              <a:t>Als we een adres willen zoeken</a:t>
            </a:r>
          </a:p>
          <a:p>
            <a:pPr lvl="1">
              <a:spcBef>
                <a:spcPts val="1000"/>
              </a:spcBef>
              <a:spcAft>
                <a:spcPts val="100"/>
              </a:spcAft>
            </a:pPr>
            <a:r>
              <a:rPr lang="nl-NL" dirty="0" smtClean="0"/>
              <a:t>Zie volgende sheets………</a:t>
            </a:r>
            <a:endParaRPr lang="nl-NL" dirty="0"/>
          </a:p>
          <a:p>
            <a:endParaRPr lang="nl-NL" dirty="0"/>
          </a:p>
        </p:txBody>
      </p:sp>
      <p:sp>
        <p:nvSpPr>
          <p:cNvPr id="4" name="Tijdelijke aanduiding voor tekst 3"/>
          <p:cNvSpPr>
            <a:spLocks noGrp="1"/>
          </p:cNvSpPr>
          <p:nvPr>
            <p:ph type="body" sz="half" idx="2"/>
          </p:nvPr>
        </p:nvSpPr>
        <p:spPr/>
        <p:txBody>
          <a:bodyPr>
            <a:normAutofit/>
          </a:bodyPr>
          <a:lstStyle/>
          <a:p>
            <a:r>
              <a:rPr lang="nl-NL" sz="4000" dirty="0" smtClean="0"/>
              <a:t>GIS is overal!</a:t>
            </a:r>
            <a:endParaRPr lang="nl-NL" sz="4000" dirty="0"/>
          </a:p>
        </p:txBody>
      </p:sp>
    </p:spTree>
    <p:extLst>
      <p:ext uri="{BB962C8B-B14F-4D97-AF65-F5344CB8AC3E}">
        <p14:creationId xmlns:p14="http://schemas.microsoft.com/office/powerpoint/2010/main" val="1175009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solidFill>
              </a:rPr>
              <a:t>GIS en het Weer</a:t>
            </a:r>
            <a:r>
              <a:rPr lang="nl-NL" dirty="0">
                <a:solidFill>
                  <a:schemeClr val="tx2"/>
                </a:solidFill>
              </a:rPr>
              <a:t/>
            </a:r>
            <a:br>
              <a:rPr lang="nl-NL" dirty="0">
                <a:solidFill>
                  <a:schemeClr val="tx2"/>
                </a:solidFill>
              </a:rPr>
            </a:br>
            <a:endParaRPr lang="nl-NL" dirty="0"/>
          </a:p>
        </p:txBody>
      </p:sp>
      <p:sp>
        <p:nvSpPr>
          <p:cNvPr id="3" name="Tijdelijke aanduiding voor inhoud 2"/>
          <p:cNvSpPr>
            <a:spLocks noGrp="1"/>
          </p:cNvSpPr>
          <p:nvPr>
            <p:ph idx="1"/>
          </p:nvPr>
        </p:nvSpPr>
        <p:spPr/>
        <p:txBody>
          <a:bodyPr/>
          <a:lstStyle/>
          <a:p>
            <a:endParaRPr lang="nl-NL" dirty="0"/>
          </a:p>
        </p:txBody>
      </p:sp>
      <p:sp>
        <p:nvSpPr>
          <p:cNvPr id="4" name="Tijdelijke aanduiding voor tekst 3"/>
          <p:cNvSpPr>
            <a:spLocks noGrp="1"/>
          </p:cNvSpPr>
          <p:nvPr>
            <p:ph type="body" sz="half" idx="2"/>
          </p:nvPr>
        </p:nvSpPr>
        <p:spPr/>
        <p:txBody>
          <a:bodyPr/>
          <a:lstStyle/>
          <a:p>
            <a:endParaRPr lang="nl-NL" dirty="0"/>
          </a:p>
        </p:txBody>
      </p:sp>
      <p:grpSp>
        <p:nvGrpSpPr>
          <p:cNvPr id="5" name="Group 10"/>
          <p:cNvGrpSpPr>
            <a:grpSpLocks/>
          </p:cNvGrpSpPr>
          <p:nvPr/>
        </p:nvGrpSpPr>
        <p:grpSpPr bwMode="auto">
          <a:xfrm>
            <a:off x="3074139" y="1426001"/>
            <a:ext cx="8459787" cy="5040312"/>
            <a:chOff x="144" y="960"/>
            <a:chExt cx="5520" cy="3264"/>
          </a:xfrm>
        </p:grpSpPr>
        <p:pic>
          <p:nvPicPr>
            <p:cNvPr id="6" name="Picture 11"/>
            <p:cNvPicPr>
              <a:picLocks noChangeAspect="1" noChangeArrowheads="1"/>
            </p:cNvPicPr>
            <p:nvPr/>
          </p:nvPicPr>
          <p:blipFill>
            <a:blip r:embed="rId2" cstate="print"/>
            <a:srcRect l="12500" t="32796" r="51563" b="27420"/>
            <a:stretch>
              <a:fillRect/>
            </a:stretch>
          </p:blipFill>
          <p:spPr bwMode="auto">
            <a:xfrm>
              <a:off x="144" y="1598"/>
              <a:ext cx="3264" cy="2626"/>
            </a:xfrm>
            <a:prstGeom prst="rect">
              <a:avLst/>
            </a:prstGeom>
            <a:noFill/>
            <a:ln w="3175">
              <a:solidFill>
                <a:schemeClr val="tx1"/>
              </a:solidFill>
              <a:miter lim="800000"/>
              <a:headEnd/>
              <a:tailEnd/>
            </a:ln>
            <a:effectLst/>
          </p:spPr>
        </p:pic>
        <p:pic>
          <p:nvPicPr>
            <p:cNvPr id="7" name="Picture 12" descr="world_highs24"/>
            <p:cNvPicPr>
              <a:picLocks noChangeAspect="1" noChangeArrowheads="1"/>
            </p:cNvPicPr>
            <p:nvPr/>
          </p:nvPicPr>
          <p:blipFill>
            <a:blip r:embed="rId3" cstate="print"/>
            <a:srcRect/>
            <a:stretch>
              <a:fillRect/>
            </a:stretch>
          </p:blipFill>
          <p:spPr bwMode="auto">
            <a:xfrm>
              <a:off x="3297" y="1200"/>
              <a:ext cx="2367" cy="1775"/>
            </a:xfrm>
            <a:prstGeom prst="rect">
              <a:avLst/>
            </a:prstGeom>
            <a:noFill/>
            <a:ln w="3175">
              <a:solidFill>
                <a:srgbClr val="000000"/>
              </a:solidFill>
              <a:miter lim="800000"/>
              <a:headEnd/>
              <a:tailEnd/>
            </a:ln>
          </p:spPr>
        </p:pic>
        <p:pic>
          <p:nvPicPr>
            <p:cNvPr id="8" name="Picture 13" descr="ned_obs_ddff"/>
            <p:cNvPicPr>
              <a:picLocks noChangeAspect="1" noChangeArrowheads="1"/>
            </p:cNvPicPr>
            <p:nvPr/>
          </p:nvPicPr>
          <p:blipFill>
            <a:blip r:embed="rId4" cstate="print"/>
            <a:srcRect l="3270" t="4085" r="1907" b="6042"/>
            <a:stretch>
              <a:fillRect/>
            </a:stretch>
          </p:blipFill>
          <p:spPr bwMode="auto">
            <a:xfrm>
              <a:off x="2256" y="960"/>
              <a:ext cx="1392" cy="1056"/>
            </a:xfrm>
            <a:prstGeom prst="rect">
              <a:avLst/>
            </a:prstGeom>
            <a:noFill/>
            <a:ln w="3175">
              <a:solidFill>
                <a:srgbClr val="000000"/>
              </a:solidFill>
              <a:miter lim="800000"/>
              <a:headEnd/>
              <a:tailEnd/>
            </a:ln>
          </p:spPr>
        </p:pic>
        <p:pic>
          <p:nvPicPr>
            <p:cNvPr id="9" name="Picture 14" descr="eur_satelliet_ir_00002"/>
            <p:cNvPicPr>
              <a:picLocks noChangeAspect="1" noChangeArrowheads="1"/>
            </p:cNvPicPr>
            <p:nvPr/>
          </p:nvPicPr>
          <p:blipFill>
            <a:blip r:embed="rId5" cstate="print"/>
            <a:srcRect l="10367" t="6473" r="9288" b="6136"/>
            <a:stretch>
              <a:fillRect/>
            </a:stretch>
          </p:blipFill>
          <p:spPr bwMode="auto">
            <a:xfrm>
              <a:off x="4080" y="2832"/>
              <a:ext cx="1488" cy="1296"/>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37816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solidFill>
              </a:rPr>
              <a:t>GIS en </a:t>
            </a:r>
            <a:r>
              <a:rPr lang="nl-NL" dirty="0" smtClean="0">
                <a:solidFill>
                  <a:schemeClr val="tx1"/>
                </a:solidFill>
              </a:rPr>
              <a:t>Gezondheidzorg</a:t>
            </a:r>
            <a:endParaRPr lang="nl-NL" dirty="0"/>
          </a:p>
        </p:txBody>
      </p:sp>
      <p:sp>
        <p:nvSpPr>
          <p:cNvPr id="3" name="Tijdelijke aanduiding voor inhoud 2"/>
          <p:cNvSpPr>
            <a:spLocks noGrp="1"/>
          </p:cNvSpPr>
          <p:nvPr>
            <p:ph idx="1"/>
          </p:nvPr>
        </p:nvSpPr>
        <p:spPr/>
        <p:txBody>
          <a:bodyPr/>
          <a:lstStyle/>
          <a:p>
            <a:endParaRPr lang="nl-NL" dirty="0"/>
          </a:p>
        </p:txBody>
      </p:sp>
      <p:sp>
        <p:nvSpPr>
          <p:cNvPr id="4" name="Tijdelijke aanduiding voor tekst 3"/>
          <p:cNvSpPr>
            <a:spLocks noGrp="1"/>
          </p:cNvSpPr>
          <p:nvPr>
            <p:ph type="body" sz="half" idx="2"/>
          </p:nvPr>
        </p:nvSpPr>
        <p:spPr/>
        <p:txBody>
          <a:bodyPr/>
          <a:lstStyle/>
          <a:p>
            <a:endParaRPr lang="nl-NL" dirty="0"/>
          </a:p>
        </p:txBody>
      </p:sp>
      <p:grpSp>
        <p:nvGrpSpPr>
          <p:cNvPr id="10" name="Group 5"/>
          <p:cNvGrpSpPr>
            <a:grpSpLocks/>
          </p:cNvGrpSpPr>
          <p:nvPr/>
        </p:nvGrpSpPr>
        <p:grpSpPr bwMode="auto">
          <a:xfrm>
            <a:off x="3266686" y="2064484"/>
            <a:ext cx="7841580" cy="4635031"/>
            <a:chOff x="240" y="816"/>
            <a:chExt cx="5345" cy="3168"/>
          </a:xfrm>
        </p:grpSpPr>
        <p:pic>
          <p:nvPicPr>
            <p:cNvPr id="11" name="Picture 6"/>
            <p:cNvPicPr>
              <a:picLocks noChangeAspect="1" noChangeArrowheads="1"/>
            </p:cNvPicPr>
            <p:nvPr/>
          </p:nvPicPr>
          <p:blipFill>
            <a:blip r:embed="rId2" cstate="print"/>
            <a:srcRect l="618" t="25136" r="50781" b="3061"/>
            <a:stretch>
              <a:fillRect/>
            </a:stretch>
          </p:blipFill>
          <p:spPr bwMode="auto">
            <a:xfrm>
              <a:off x="2304" y="816"/>
              <a:ext cx="1888" cy="2016"/>
            </a:xfrm>
            <a:prstGeom prst="rect">
              <a:avLst/>
            </a:prstGeom>
            <a:noFill/>
            <a:ln w="3175">
              <a:solidFill>
                <a:schemeClr val="tx1"/>
              </a:solidFill>
              <a:miter lim="800000"/>
              <a:headEnd/>
              <a:tailEnd/>
            </a:ln>
            <a:effectLst/>
          </p:spPr>
        </p:pic>
        <p:pic>
          <p:nvPicPr>
            <p:cNvPr id="12" name="Picture 7"/>
            <p:cNvPicPr>
              <a:picLocks noChangeAspect="1" noChangeArrowheads="1"/>
            </p:cNvPicPr>
            <p:nvPr/>
          </p:nvPicPr>
          <p:blipFill>
            <a:blip r:embed="rId3" cstate="print"/>
            <a:srcRect l="781" t="25136" r="51563" b="4594"/>
            <a:stretch>
              <a:fillRect/>
            </a:stretch>
          </p:blipFill>
          <p:spPr bwMode="auto">
            <a:xfrm>
              <a:off x="3648" y="1872"/>
              <a:ext cx="1937" cy="2064"/>
            </a:xfrm>
            <a:prstGeom prst="rect">
              <a:avLst/>
            </a:prstGeom>
            <a:noFill/>
            <a:ln w="3175">
              <a:solidFill>
                <a:schemeClr val="tx1"/>
              </a:solidFill>
              <a:miter lim="800000"/>
              <a:headEnd/>
              <a:tailEnd/>
            </a:ln>
            <a:effectLst/>
          </p:spPr>
        </p:pic>
        <p:pic>
          <p:nvPicPr>
            <p:cNvPr id="13" name="Picture 8"/>
            <p:cNvPicPr>
              <a:picLocks noChangeAspect="1" noChangeArrowheads="1"/>
            </p:cNvPicPr>
            <p:nvPr/>
          </p:nvPicPr>
          <p:blipFill>
            <a:blip r:embed="rId4" cstate="print"/>
            <a:srcRect l="1282" t="24843" r="50000" b="4178"/>
            <a:stretch>
              <a:fillRect/>
            </a:stretch>
          </p:blipFill>
          <p:spPr bwMode="auto">
            <a:xfrm>
              <a:off x="240" y="960"/>
              <a:ext cx="1186" cy="1248"/>
            </a:xfrm>
            <a:prstGeom prst="rect">
              <a:avLst/>
            </a:prstGeom>
            <a:noFill/>
            <a:ln w="3175">
              <a:solidFill>
                <a:schemeClr val="tx1"/>
              </a:solidFill>
              <a:miter lim="800000"/>
              <a:headEnd/>
              <a:tailEnd/>
            </a:ln>
            <a:effectLst/>
          </p:spPr>
        </p:pic>
        <p:pic>
          <p:nvPicPr>
            <p:cNvPr id="14" name="Picture 9"/>
            <p:cNvPicPr>
              <a:picLocks noChangeAspect="1" noChangeArrowheads="1"/>
            </p:cNvPicPr>
            <p:nvPr/>
          </p:nvPicPr>
          <p:blipFill>
            <a:blip r:embed="rId5" cstate="print"/>
            <a:srcRect l="1471" t="25415" r="50000" b="4366"/>
            <a:stretch>
              <a:fillRect/>
            </a:stretch>
          </p:blipFill>
          <p:spPr bwMode="auto">
            <a:xfrm>
              <a:off x="720" y="1872"/>
              <a:ext cx="2020" cy="2112"/>
            </a:xfrm>
            <a:prstGeom prst="rect">
              <a:avLst/>
            </a:prstGeom>
            <a:noFill/>
            <a:ln w="3175">
              <a:solidFill>
                <a:schemeClr val="tx1"/>
              </a:solidFill>
              <a:miter lim="800000"/>
              <a:headEnd/>
              <a:tailEnd/>
            </a:ln>
            <a:effectLst/>
          </p:spPr>
        </p:pic>
      </p:grpSp>
    </p:spTree>
    <p:extLst>
      <p:ext uri="{BB962C8B-B14F-4D97-AF65-F5344CB8AC3E}">
        <p14:creationId xmlns:p14="http://schemas.microsoft.com/office/powerpoint/2010/main" val="784303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solidFill>
              </a:rPr>
              <a:t>GIS en </a:t>
            </a:r>
            <a:r>
              <a:rPr lang="nl-NL" dirty="0" smtClean="0">
                <a:solidFill>
                  <a:schemeClr val="tx1"/>
                </a:solidFill>
              </a:rPr>
              <a:t>Gemeentes</a:t>
            </a:r>
            <a:endParaRPr lang="nl-NL" dirty="0"/>
          </a:p>
        </p:txBody>
      </p:sp>
      <p:sp>
        <p:nvSpPr>
          <p:cNvPr id="3" name="Tijdelijke aanduiding voor inhoud 2"/>
          <p:cNvSpPr>
            <a:spLocks noGrp="1"/>
          </p:cNvSpPr>
          <p:nvPr>
            <p:ph idx="1"/>
          </p:nvPr>
        </p:nvSpPr>
        <p:spPr/>
        <p:txBody>
          <a:bodyPr/>
          <a:lstStyle/>
          <a:p>
            <a:endParaRPr lang="nl-NL" dirty="0"/>
          </a:p>
        </p:txBody>
      </p:sp>
      <p:sp>
        <p:nvSpPr>
          <p:cNvPr id="4" name="Tijdelijke aanduiding voor tekst 3"/>
          <p:cNvSpPr>
            <a:spLocks noGrp="1"/>
          </p:cNvSpPr>
          <p:nvPr>
            <p:ph type="body" sz="half" idx="2"/>
          </p:nvPr>
        </p:nvSpPr>
        <p:spPr/>
        <p:txBody>
          <a:bodyPr/>
          <a:lstStyle/>
          <a:p>
            <a:endParaRPr lang="nl-NL" dirty="0"/>
          </a:p>
        </p:txBody>
      </p:sp>
      <p:grpSp>
        <p:nvGrpSpPr>
          <p:cNvPr id="16" name="Group 4"/>
          <p:cNvGrpSpPr>
            <a:grpSpLocks/>
          </p:cNvGrpSpPr>
          <p:nvPr/>
        </p:nvGrpSpPr>
        <p:grpSpPr bwMode="auto">
          <a:xfrm>
            <a:off x="3090930" y="2260738"/>
            <a:ext cx="8891519" cy="4003560"/>
            <a:chOff x="384" y="1008"/>
            <a:chExt cx="5040" cy="2983"/>
          </a:xfrm>
        </p:grpSpPr>
        <p:graphicFrame>
          <p:nvGraphicFramePr>
            <p:cNvPr id="17" name="Object 5"/>
            <p:cNvGraphicFramePr>
              <a:graphicFrameLocks noChangeAspect="1"/>
            </p:cNvGraphicFramePr>
            <p:nvPr/>
          </p:nvGraphicFramePr>
          <p:xfrm>
            <a:off x="384" y="1008"/>
            <a:ext cx="2352" cy="1425"/>
          </p:xfrm>
          <a:graphic>
            <a:graphicData uri="http://schemas.openxmlformats.org/presentationml/2006/ole">
              <mc:AlternateContent xmlns:mc="http://schemas.openxmlformats.org/markup-compatibility/2006">
                <mc:Choice xmlns:v="urn:schemas-microsoft-com:vml" Requires="v">
                  <p:oleObj spid="_x0000_s1090" name="Photo Editor-foto" r:id="rId3" imgW="6219048" imgH="4210638" progId="MSPhotoEd.3">
                    <p:embed/>
                  </p:oleObj>
                </mc:Choice>
                <mc:Fallback>
                  <p:oleObj name="Photo Editor-foto" r:id="rId3" imgW="6219048" imgH="4210638"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1008"/>
                          <a:ext cx="2352" cy="1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 name="Object 6"/>
            <p:cNvGraphicFramePr>
              <a:graphicFrameLocks noChangeAspect="1"/>
            </p:cNvGraphicFramePr>
            <p:nvPr/>
          </p:nvGraphicFramePr>
          <p:xfrm>
            <a:off x="384" y="2544"/>
            <a:ext cx="2736" cy="1447"/>
          </p:xfrm>
          <a:graphic>
            <a:graphicData uri="http://schemas.openxmlformats.org/presentationml/2006/ole">
              <mc:AlternateContent xmlns:mc="http://schemas.openxmlformats.org/markup-compatibility/2006">
                <mc:Choice xmlns:v="urn:schemas-microsoft-com:vml" Requires="v">
                  <p:oleObj spid="_x0000_s1091" name="Photo Editor-foto" r:id="rId5" imgW="13342857" imgH="7059010" progId="MSPhotoEd.3">
                    <p:embed/>
                  </p:oleObj>
                </mc:Choice>
                <mc:Fallback>
                  <p:oleObj name="Photo Editor-foto" r:id="rId5" imgW="13342857" imgH="7059010"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2544"/>
                          <a:ext cx="2736" cy="14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 name="Picture 7"/>
            <p:cNvPicPr>
              <a:picLocks noChangeAspect="1" noChangeArrowheads="1"/>
            </p:cNvPicPr>
            <p:nvPr/>
          </p:nvPicPr>
          <p:blipFill>
            <a:blip r:embed="rId7" cstate="print"/>
            <a:srcRect l="20547" t="13271" r="2740" b="3317"/>
            <a:stretch>
              <a:fillRect/>
            </a:stretch>
          </p:blipFill>
          <p:spPr bwMode="auto">
            <a:xfrm>
              <a:off x="2496" y="1200"/>
              <a:ext cx="2928" cy="2301"/>
            </a:xfrm>
            <a:prstGeom prst="rect">
              <a:avLst/>
            </a:prstGeom>
            <a:noFill/>
            <a:ln w="3175">
              <a:solidFill>
                <a:schemeClr val="tx1"/>
              </a:solidFill>
              <a:miter lim="800000"/>
              <a:headEnd/>
              <a:tailEnd/>
            </a:ln>
            <a:effectLst/>
          </p:spPr>
        </p:pic>
      </p:grpSp>
    </p:spTree>
    <p:extLst>
      <p:ext uri="{BB962C8B-B14F-4D97-AF65-F5344CB8AC3E}">
        <p14:creationId xmlns:p14="http://schemas.microsoft.com/office/powerpoint/2010/main" val="786121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solidFill>
              </a:rPr>
              <a:t>GIS en </a:t>
            </a:r>
            <a:r>
              <a:rPr lang="nl-NL" dirty="0" smtClean="0">
                <a:solidFill>
                  <a:schemeClr val="tx1"/>
                </a:solidFill>
              </a:rPr>
              <a:t>Makelaardij</a:t>
            </a:r>
            <a:endParaRPr lang="nl-NL" dirty="0"/>
          </a:p>
        </p:txBody>
      </p:sp>
      <p:sp>
        <p:nvSpPr>
          <p:cNvPr id="3" name="Tijdelijke aanduiding voor inhoud 2"/>
          <p:cNvSpPr>
            <a:spLocks noGrp="1"/>
          </p:cNvSpPr>
          <p:nvPr>
            <p:ph idx="1"/>
          </p:nvPr>
        </p:nvSpPr>
        <p:spPr/>
        <p:txBody>
          <a:bodyPr/>
          <a:lstStyle/>
          <a:p>
            <a:endParaRPr lang="nl-NL" dirty="0"/>
          </a:p>
        </p:txBody>
      </p:sp>
      <p:sp>
        <p:nvSpPr>
          <p:cNvPr id="4" name="Tijdelijke aanduiding voor tekst 3"/>
          <p:cNvSpPr>
            <a:spLocks noGrp="1"/>
          </p:cNvSpPr>
          <p:nvPr>
            <p:ph type="body" sz="half" idx="2"/>
          </p:nvPr>
        </p:nvSpPr>
        <p:spPr/>
        <p:txBody>
          <a:bodyPr/>
          <a:lstStyle/>
          <a:p>
            <a:endParaRPr lang="nl-NL" dirty="0"/>
          </a:p>
        </p:txBody>
      </p:sp>
      <p:grpSp>
        <p:nvGrpSpPr>
          <p:cNvPr id="15" name="Group 4"/>
          <p:cNvGrpSpPr>
            <a:grpSpLocks/>
          </p:cNvGrpSpPr>
          <p:nvPr/>
        </p:nvGrpSpPr>
        <p:grpSpPr bwMode="auto">
          <a:xfrm>
            <a:off x="3979572" y="2260738"/>
            <a:ext cx="7762204" cy="4404748"/>
            <a:chOff x="192" y="816"/>
            <a:chExt cx="5328" cy="3408"/>
          </a:xfrm>
        </p:grpSpPr>
        <p:pic>
          <p:nvPicPr>
            <p:cNvPr id="16" name="Picture 5"/>
            <p:cNvPicPr>
              <a:picLocks noChangeAspect="1" noChangeArrowheads="1"/>
            </p:cNvPicPr>
            <p:nvPr/>
          </p:nvPicPr>
          <p:blipFill>
            <a:blip r:embed="rId2" cstate="print"/>
            <a:srcRect l="19920" t="13994" r="2248" b="20700"/>
            <a:stretch>
              <a:fillRect/>
            </a:stretch>
          </p:blipFill>
          <p:spPr bwMode="auto">
            <a:xfrm>
              <a:off x="192" y="960"/>
              <a:ext cx="4560" cy="2765"/>
            </a:xfrm>
            <a:prstGeom prst="rect">
              <a:avLst/>
            </a:prstGeom>
            <a:noFill/>
            <a:ln w="3175">
              <a:solidFill>
                <a:schemeClr val="tx1"/>
              </a:solidFill>
              <a:miter lim="800000"/>
              <a:headEnd/>
              <a:tailEnd/>
            </a:ln>
            <a:effectLst/>
          </p:spPr>
        </p:pic>
        <p:pic>
          <p:nvPicPr>
            <p:cNvPr id="17" name="Picture 6"/>
            <p:cNvPicPr>
              <a:picLocks noChangeAspect="1" noChangeArrowheads="1"/>
            </p:cNvPicPr>
            <p:nvPr/>
          </p:nvPicPr>
          <p:blipFill>
            <a:blip r:embed="rId3" cstate="print"/>
            <a:srcRect l="33862" t="26360" r="37038" b="44353"/>
            <a:stretch>
              <a:fillRect/>
            </a:stretch>
          </p:blipFill>
          <p:spPr bwMode="auto">
            <a:xfrm>
              <a:off x="3312" y="2688"/>
              <a:ext cx="2112" cy="1536"/>
            </a:xfrm>
            <a:prstGeom prst="rect">
              <a:avLst/>
            </a:prstGeom>
            <a:noFill/>
            <a:ln w="3175">
              <a:solidFill>
                <a:schemeClr val="tx1"/>
              </a:solidFill>
              <a:miter lim="800000"/>
              <a:headEnd/>
              <a:tailEnd/>
            </a:ln>
            <a:effectLst/>
          </p:spPr>
        </p:pic>
        <p:pic>
          <p:nvPicPr>
            <p:cNvPr id="18" name="Picture 7"/>
            <p:cNvPicPr>
              <a:picLocks noChangeAspect="1" noChangeArrowheads="1"/>
            </p:cNvPicPr>
            <p:nvPr/>
          </p:nvPicPr>
          <p:blipFill>
            <a:blip r:embed="rId4" cstate="print"/>
            <a:srcRect l="33594" t="26216" r="19531" b="40271"/>
            <a:stretch>
              <a:fillRect/>
            </a:stretch>
          </p:blipFill>
          <p:spPr bwMode="auto">
            <a:xfrm>
              <a:off x="2640" y="816"/>
              <a:ext cx="2880" cy="1488"/>
            </a:xfrm>
            <a:prstGeom prst="rect">
              <a:avLst/>
            </a:prstGeom>
            <a:noFill/>
            <a:ln w="3175">
              <a:solidFill>
                <a:schemeClr val="tx1"/>
              </a:solidFill>
              <a:miter lim="800000"/>
              <a:headEnd/>
              <a:tailEnd/>
            </a:ln>
            <a:effectLst/>
          </p:spPr>
        </p:pic>
      </p:grpSp>
    </p:spTree>
    <p:extLst>
      <p:ext uri="{BB962C8B-B14F-4D97-AF65-F5344CB8AC3E}">
        <p14:creationId xmlns:p14="http://schemas.microsoft.com/office/powerpoint/2010/main" val="25918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solidFill>
              </a:rPr>
              <a:t>GIS en </a:t>
            </a:r>
            <a:r>
              <a:rPr lang="nl-NL" dirty="0" smtClean="0">
                <a:solidFill>
                  <a:schemeClr val="tx1"/>
                </a:solidFill>
              </a:rPr>
              <a:t>Zoeksystemen</a:t>
            </a:r>
            <a:endParaRPr lang="nl-NL" dirty="0"/>
          </a:p>
        </p:txBody>
      </p:sp>
      <p:sp>
        <p:nvSpPr>
          <p:cNvPr id="3" name="Tijdelijke aanduiding voor inhoud 2"/>
          <p:cNvSpPr>
            <a:spLocks noGrp="1"/>
          </p:cNvSpPr>
          <p:nvPr>
            <p:ph idx="1"/>
          </p:nvPr>
        </p:nvSpPr>
        <p:spPr/>
        <p:txBody>
          <a:bodyPr/>
          <a:lstStyle/>
          <a:p>
            <a:endParaRPr lang="nl-NL" dirty="0"/>
          </a:p>
        </p:txBody>
      </p:sp>
      <p:sp>
        <p:nvSpPr>
          <p:cNvPr id="4" name="Tijdelijke aanduiding voor tekst 3"/>
          <p:cNvSpPr>
            <a:spLocks noGrp="1"/>
          </p:cNvSpPr>
          <p:nvPr>
            <p:ph type="body" sz="half" idx="2"/>
          </p:nvPr>
        </p:nvSpPr>
        <p:spPr/>
        <p:txBody>
          <a:bodyPr/>
          <a:lstStyle/>
          <a:p>
            <a:endParaRPr lang="nl-NL" dirty="0"/>
          </a:p>
        </p:txBody>
      </p:sp>
      <p:grpSp>
        <p:nvGrpSpPr>
          <p:cNvPr id="9" name="Group 3"/>
          <p:cNvGrpSpPr>
            <a:grpSpLocks/>
          </p:cNvGrpSpPr>
          <p:nvPr/>
        </p:nvGrpSpPr>
        <p:grpSpPr bwMode="auto">
          <a:xfrm>
            <a:off x="4855633" y="2064484"/>
            <a:ext cx="6959392" cy="4524802"/>
            <a:chOff x="192" y="768"/>
            <a:chExt cx="5232" cy="3360"/>
          </a:xfrm>
        </p:grpSpPr>
        <p:pic>
          <p:nvPicPr>
            <p:cNvPr id="10" name="Picture 4"/>
            <p:cNvPicPr>
              <a:picLocks noChangeAspect="1" noChangeArrowheads="1"/>
            </p:cNvPicPr>
            <p:nvPr/>
          </p:nvPicPr>
          <p:blipFill>
            <a:blip r:embed="rId2" cstate="print"/>
            <a:srcRect/>
            <a:stretch>
              <a:fillRect/>
            </a:stretch>
          </p:blipFill>
          <p:spPr bwMode="auto">
            <a:xfrm>
              <a:off x="192" y="768"/>
              <a:ext cx="3504" cy="3206"/>
            </a:xfrm>
            <a:prstGeom prst="rect">
              <a:avLst/>
            </a:prstGeom>
            <a:noFill/>
            <a:ln w="3175">
              <a:solidFill>
                <a:schemeClr val="tx1"/>
              </a:solidFill>
              <a:miter lim="800000"/>
              <a:headEnd/>
              <a:tailEnd/>
            </a:ln>
            <a:effectLst/>
          </p:spPr>
        </p:pic>
        <p:pic>
          <p:nvPicPr>
            <p:cNvPr id="11" name="Picture 5"/>
            <p:cNvPicPr>
              <a:picLocks noChangeAspect="1" noChangeArrowheads="1"/>
            </p:cNvPicPr>
            <p:nvPr/>
          </p:nvPicPr>
          <p:blipFill>
            <a:blip r:embed="rId3" cstate="print"/>
            <a:srcRect l="12048" t="13263" r="12048" b="5492"/>
            <a:stretch>
              <a:fillRect/>
            </a:stretch>
          </p:blipFill>
          <p:spPr bwMode="auto">
            <a:xfrm>
              <a:off x="2400" y="998"/>
              <a:ext cx="3024" cy="2352"/>
            </a:xfrm>
            <a:prstGeom prst="rect">
              <a:avLst/>
            </a:prstGeom>
            <a:noFill/>
            <a:ln w="3175">
              <a:solidFill>
                <a:schemeClr val="tx1"/>
              </a:solidFill>
              <a:miter lim="800000"/>
              <a:headEnd/>
              <a:tailEnd/>
            </a:ln>
            <a:effectLst/>
          </p:spPr>
        </p:pic>
        <p:pic>
          <p:nvPicPr>
            <p:cNvPr id="12" name="Picture 6"/>
            <p:cNvPicPr>
              <a:picLocks noChangeAspect="1" noChangeArrowheads="1"/>
            </p:cNvPicPr>
            <p:nvPr/>
          </p:nvPicPr>
          <p:blipFill>
            <a:blip r:embed="rId4" cstate="print"/>
            <a:srcRect/>
            <a:stretch>
              <a:fillRect/>
            </a:stretch>
          </p:blipFill>
          <p:spPr bwMode="auto">
            <a:xfrm>
              <a:off x="3264" y="2256"/>
              <a:ext cx="2007" cy="1872"/>
            </a:xfrm>
            <a:prstGeom prst="rect">
              <a:avLst/>
            </a:prstGeom>
            <a:noFill/>
            <a:ln w="3175">
              <a:solidFill>
                <a:schemeClr val="tx1"/>
              </a:solidFill>
              <a:miter lim="800000"/>
              <a:headEnd/>
              <a:tailEnd/>
            </a:ln>
            <a:effectLst/>
          </p:spPr>
        </p:pic>
      </p:grpSp>
    </p:spTree>
    <p:extLst>
      <p:ext uri="{BB962C8B-B14F-4D97-AF65-F5344CB8AC3E}">
        <p14:creationId xmlns:p14="http://schemas.microsoft.com/office/powerpoint/2010/main" val="1366259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tx1"/>
                </a:solidFill>
              </a:rPr>
              <a:t>GIS en </a:t>
            </a:r>
            <a:r>
              <a:rPr lang="nl-NL" dirty="0" smtClean="0">
                <a:solidFill>
                  <a:schemeClr val="tx1"/>
                </a:solidFill>
              </a:rPr>
              <a:t>Routeplanners</a:t>
            </a:r>
            <a:endParaRPr lang="nl-NL" dirty="0"/>
          </a:p>
        </p:txBody>
      </p:sp>
      <p:sp>
        <p:nvSpPr>
          <p:cNvPr id="3" name="Tijdelijke aanduiding voor inhoud 2"/>
          <p:cNvSpPr>
            <a:spLocks noGrp="1"/>
          </p:cNvSpPr>
          <p:nvPr>
            <p:ph idx="1"/>
          </p:nvPr>
        </p:nvSpPr>
        <p:spPr/>
        <p:txBody>
          <a:bodyPr/>
          <a:lstStyle/>
          <a:p>
            <a:endParaRPr lang="nl-NL" dirty="0"/>
          </a:p>
        </p:txBody>
      </p:sp>
      <p:sp>
        <p:nvSpPr>
          <p:cNvPr id="4" name="Tijdelijke aanduiding voor tekst 3"/>
          <p:cNvSpPr>
            <a:spLocks noGrp="1"/>
          </p:cNvSpPr>
          <p:nvPr>
            <p:ph type="body" sz="half" idx="2"/>
          </p:nvPr>
        </p:nvSpPr>
        <p:spPr/>
        <p:txBody>
          <a:bodyPr/>
          <a:lstStyle/>
          <a:p>
            <a:endParaRPr lang="nl-NL" dirty="0"/>
          </a:p>
        </p:txBody>
      </p:sp>
      <p:grpSp>
        <p:nvGrpSpPr>
          <p:cNvPr id="9" name="Group 5"/>
          <p:cNvGrpSpPr>
            <a:grpSpLocks/>
          </p:cNvGrpSpPr>
          <p:nvPr/>
        </p:nvGrpSpPr>
        <p:grpSpPr bwMode="auto">
          <a:xfrm>
            <a:off x="3027609" y="1489143"/>
            <a:ext cx="8697913" cy="5143500"/>
            <a:chOff x="144" y="912"/>
            <a:chExt cx="5479" cy="3240"/>
          </a:xfrm>
        </p:grpSpPr>
        <p:pic>
          <p:nvPicPr>
            <p:cNvPr id="10" name="Picture 6"/>
            <p:cNvPicPr>
              <a:picLocks noChangeAspect="1" noChangeArrowheads="1"/>
            </p:cNvPicPr>
            <p:nvPr/>
          </p:nvPicPr>
          <p:blipFill>
            <a:blip r:embed="rId2" cstate="print"/>
            <a:srcRect l="20313" t="13441" r="9375" b="11290"/>
            <a:stretch>
              <a:fillRect/>
            </a:stretch>
          </p:blipFill>
          <p:spPr bwMode="auto">
            <a:xfrm>
              <a:off x="144" y="1461"/>
              <a:ext cx="3120" cy="2427"/>
            </a:xfrm>
            <a:prstGeom prst="rect">
              <a:avLst/>
            </a:prstGeom>
            <a:noFill/>
            <a:ln w="3175">
              <a:solidFill>
                <a:schemeClr val="tx1"/>
              </a:solidFill>
              <a:miter lim="800000"/>
              <a:headEnd/>
              <a:tailEnd/>
            </a:ln>
            <a:effectLst/>
          </p:spPr>
        </p:pic>
        <p:pic>
          <p:nvPicPr>
            <p:cNvPr id="11" name="Picture 7"/>
            <p:cNvPicPr>
              <a:picLocks noChangeAspect="1" noChangeArrowheads="1"/>
            </p:cNvPicPr>
            <p:nvPr/>
          </p:nvPicPr>
          <p:blipFill>
            <a:blip r:embed="rId3" cstate="print"/>
            <a:srcRect l="20313" t="12903" r="34375" b="5376"/>
            <a:stretch>
              <a:fillRect/>
            </a:stretch>
          </p:blipFill>
          <p:spPr bwMode="auto">
            <a:xfrm>
              <a:off x="2928" y="912"/>
              <a:ext cx="1575" cy="2064"/>
            </a:xfrm>
            <a:prstGeom prst="rect">
              <a:avLst/>
            </a:prstGeom>
            <a:noFill/>
            <a:ln w="3175">
              <a:solidFill>
                <a:schemeClr val="tx1"/>
              </a:solidFill>
              <a:miter lim="800000"/>
              <a:headEnd/>
              <a:tailEnd/>
            </a:ln>
            <a:effectLst/>
          </p:spPr>
        </p:pic>
        <p:pic>
          <p:nvPicPr>
            <p:cNvPr id="12" name="Picture 8" descr="Logistiek_1"/>
            <p:cNvPicPr>
              <a:picLocks noChangeAspect="1" noChangeArrowheads="1"/>
            </p:cNvPicPr>
            <p:nvPr/>
          </p:nvPicPr>
          <p:blipFill>
            <a:blip r:embed="rId4" cstate="print"/>
            <a:srcRect l="2554"/>
            <a:stretch>
              <a:fillRect/>
            </a:stretch>
          </p:blipFill>
          <p:spPr bwMode="auto">
            <a:xfrm>
              <a:off x="3504" y="2569"/>
              <a:ext cx="2119" cy="1583"/>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335164765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eerbaar">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365</TotalTime>
  <Words>591</Words>
  <Application>Microsoft Office PowerPoint</Application>
  <PresentationFormat>Breedbeeld</PresentationFormat>
  <Paragraphs>112</Paragraphs>
  <Slides>20</Slides>
  <Notes>10</Notes>
  <HiddenSlides>0</HiddenSlides>
  <MMClips>0</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20</vt:i4>
      </vt:variant>
    </vt:vector>
  </HeadingPairs>
  <TitlesOfParts>
    <vt:vector size="28" baseType="lpstr">
      <vt:lpstr>Calibri</vt:lpstr>
      <vt:lpstr>Century Gothic</vt:lpstr>
      <vt:lpstr>Trebuchet MS</vt:lpstr>
      <vt:lpstr>Verdana</vt:lpstr>
      <vt:lpstr>Wingdings</vt:lpstr>
      <vt:lpstr>Wingdings 2</vt:lpstr>
      <vt:lpstr>Citeerbaar</vt:lpstr>
      <vt:lpstr>Photo Editor-foto</vt:lpstr>
      <vt:lpstr>Introductie in GIS</vt:lpstr>
      <vt:lpstr>PowerPoint-presentatie</vt:lpstr>
      <vt:lpstr>Introductie</vt:lpstr>
      <vt:lpstr>GIS en het Weer </vt:lpstr>
      <vt:lpstr>GIS en Gezondheidzorg</vt:lpstr>
      <vt:lpstr>GIS en Gemeentes</vt:lpstr>
      <vt:lpstr>GIS en Makelaardij</vt:lpstr>
      <vt:lpstr>GIS en Zoeksystemen</vt:lpstr>
      <vt:lpstr>GIS en Routeplanners</vt:lpstr>
      <vt:lpstr>GIS in Groene ruimte</vt:lpstr>
      <vt:lpstr>Hoe is GIS ontstaan</vt:lpstr>
      <vt:lpstr>Wat doet een Gis systeem</vt:lpstr>
      <vt:lpstr>Wat is een GIS </vt:lpstr>
      <vt:lpstr>Rijksdriehoekstelsel (RD)</vt:lpstr>
      <vt:lpstr>Toepassingen</vt:lpstr>
      <vt:lpstr>PowerPoint-presentatie</vt:lpstr>
      <vt:lpstr>Opbouw</vt:lpstr>
      <vt:lpstr>Vectordata</vt:lpstr>
      <vt:lpstr>Lagen (shapefiles) </vt:lpstr>
      <vt:lpstr>Samenvattend</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Introductie in GIS</dc:title>
  <dc:creator>Joost Koks</dc:creator>
  <cp:lastModifiedBy>Wilco van den Broek</cp:lastModifiedBy>
  <cp:revision>34</cp:revision>
  <dcterms:created xsi:type="dcterms:W3CDTF">2016-02-03T19:18:49Z</dcterms:created>
  <dcterms:modified xsi:type="dcterms:W3CDTF">2018-03-27T11:42:24Z</dcterms:modified>
</cp:coreProperties>
</file>